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4"/>
  </p:notesMasterIdLst>
  <p:sldIdLst>
    <p:sldId id="256" r:id="rId2"/>
    <p:sldId id="257" r:id="rId3"/>
    <p:sldId id="258" r:id="rId4"/>
    <p:sldId id="278" r:id="rId5"/>
    <p:sldId id="259" r:id="rId6"/>
    <p:sldId id="260" r:id="rId7"/>
    <p:sldId id="279" r:id="rId8"/>
    <p:sldId id="281" r:id="rId9"/>
    <p:sldId id="265" r:id="rId10"/>
    <p:sldId id="282" r:id="rId11"/>
    <p:sldId id="266" r:id="rId12"/>
    <p:sldId id="267" r:id="rId13"/>
    <p:sldId id="268" r:id="rId14"/>
    <p:sldId id="269" r:id="rId15"/>
    <p:sldId id="270" r:id="rId16"/>
    <p:sldId id="271" r:id="rId17"/>
    <p:sldId id="283" r:id="rId18"/>
    <p:sldId id="273" r:id="rId19"/>
    <p:sldId id="284" r:id="rId20"/>
    <p:sldId id="285" r:id="rId21"/>
    <p:sldId id="276"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72" y="21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313836B-F38E-4A60-A088-D3BD64FDB5B6}" type="datetimeFigureOut">
              <a:rPr lang="nl-NL" smtClean="0"/>
              <a:pPr/>
              <a:t>30-6-2011</a:t>
            </a:fld>
            <a:endParaRPr lang="nl-NL"/>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042D7B-B1BD-4228-BB04-8F5B092EEFCE}" type="slidenum">
              <a:rPr lang="nl-NL" smtClean="0"/>
              <a:pPr/>
              <a:t>‹#›</a:t>
            </a:fld>
            <a:endParaRPr lang="nl-N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r>
              <a:rPr lang="en-US" smtClean="0"/>
              <a:t>The 4th Biennial International Business, Banking and Finance Conference June 21-24, 2011</a:t>
            </a: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511F52D-C1CB-4DF5-95DF-1D36390E912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r>
              <a:rPr lang="en-US" smtClean="0"/>
              <a:t>The 4th Biennial International Business, Banking and Finance Conference June 21-24, 2011</a:t>
            </a:r>
            <a:endParaRPr lang="en-US"/>
          </a:p>
        </p:txBody>
      </p:sp>
      <p:sp>
        <p:nvSpPr>
          <p:cNvPr id="6" name="Slide Number Placeholder 5"/>
          <p:cNvSpPr>
            <a:spLocks noGrp="1"/>
          </p:cNvSpPr>
          <p:nvPr>
            <p:ph type="sldNum" sz="quarter" idx="12"/>
          </p:nvPr>
        </p:nvSpPr>
        <p:spPr/>
        <p:txBody>
          <a:bodyPr/>
          <a:lstStyle>
            <a:extLst/>
          </a:lstStyle>
          <a:p>
            <a:fld id="{F511F52D-C1CB-4DF5-95DF-1D36390E912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r>
              <a:rPr lang="en-US" smtClean="0"/>
              <a:t>The 4th Biennial International Business, Banking and Finance Conference June 21-24, 2011</a:t>
            </a:r>
            <a:endParaRPr lang="en-US"/>
          </a:p>
        </p:txBody>
      </p:sp>
      <p:sp>
        <p:nvSpPr>
          <p:cNvPr id="6" name="Slide Number Placeholder 5"/>
          <p:cNvSpPr>
            <a:spLocks noGrp="1"/>
          </p:cNvSpPr>
          <p:nvPr>
            <p:ph type="sldNum" sz="quarter" idx="12"/>
          </p:nvPr>
        </p:nvSpPr>
        <p:spPr/>
        <p:txBody>
          <a:bodyPr/>
          <a:lstStyle>
            <a:extLst/>
          </a:lstStyle>
          <a:p>
            <a:fld id="{F511F52D-C1CB-4DF5-95DF-1D36390E912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r>
              <a:rPr lang="en-US" smtClean="0"/>
              <a:t>The 4th Biennial International Business, Banking and Finance Conference June 21-24, 2011</a:t>
            </a:r>
            <a:endParaRPr lang="en-US"/>
          </a:p>
        </p:txBody>
      </p:sp>
      <p:sp>
        <p:nvSpPr>
          <p:cNvPr id="6" name="Slide Number Placeholder 5"/>
          <p:cNvSpPr>
            <a:spLocks noGrp="1"/>
          </p:cNvSpPr>
          <p:nvPr>
            <p:ph type="sldNum" sz="quarter" idx="12"/>
          </p:nvPr>
        </p:nvSpPr>
        <p:spPr/>
        <p:txBody>
          <a:bodyPr/>
          <a:lstStyle>
            <a:extLst/>
          </a:lstStyle>
          <a:p>
            <a:fld id="{F511F52D-C1CB-4DF5-95DF-1D36390E9128}"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r>
              <a:rPr lang="en-US" smtClean="0"/>
              <a:t>The 4th Biennial International Business, Banking and Finance Conference June 21-24, 2011</a:t>
            </a:r>
            <a:endParaRPr lang="en-US"/>
          </a:p>
        </p:txBody>
      </p:sp>
      <p:sp>
        <p:nvSpPr>
          <p:cNvPr id="6" name="Slide Number Placeholder 5"/>
          <p:cNvSpPr>
            <a:spLocks noGrp="1"/>
          </p:cNvSpPr>
          <p:nvPr>
            <p:ph type="sldNum" sz="quarter" idx="12"/>
          </p:nvPr>
        </p:nvSpPr>
        <p:spPr/>
        <p:txBody>
          <a:bodyPr/>
          <a:lstStyle>
            <a:extLst/>
          </a:lstStyle>
          <a:p>
            <a:fld id="{F511F52D-C1CB-4DF5-95DF-1D36390E9128}"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US"/>
          </a:p>
        </p:txBody>
      </p:sp>
      <p:sp>
        <p:nvSpPr>
          <p:cNvPr id="6" name="Footer Placeholder 5"/>
          <p:cNvSpPr>
            <a:spLocks noGrp="1"/>
          </p:cNvSpPr>
          <p:nvPr>
            <p:ph type="ftr" sz="quarter" idx="11"/>
          </p:nvPr>
        </p:nvSpPr>
        <p:spPr/>
        <p:txBody>
          <a:bodyPr/>
          <a:lstStyle>
            <a:extLst/>
          </a:lstStyle>
          <a:p>
            <a:r>
              <a:rPr lang="en-US" smtClean="0"/>
              <a:t>The 4th Biennial International Business, Banking and Finance Conference June 21-24, 2011</a:t>
            </a:r>
            <a:endParaRPr lang="en-US"/>
          </a:p>
        </p:txBody>
      </p:sp>
      <p:sp>
        <p:nvSpPr>
          <p:cNvPr id="7" name="Slide Number Placeholder 6"/>
          <p:cNvSpPr>
            <a:spLocks noGrp="1"/>
          </p:cNvSpPr>
          <p:nvPr>
            <p:ph type="sldNum" sz="quarter" idx="12"/>
          </p:nvPr>
        </p:nvSpPr>
        <p:spPr/>
        <p:txBody>
          <a:bodyPr/>
          <a:lstStyle>
            <a:extLst/>
          </a:lstStyle>
          <a:p>
            <a:fld id="{F511F52D-C1CB-4DF5-95DF-1D36390E9128}"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endParaRPr lang="en-US"/>
          </a:p>
        </p:txBody>
      </p:sp>
      <p:sp>
        <p:nvSpPr>
          <p:cNvPr id="8" name="Footer Placeholder 7"/>
          <p:cNvSpPr>
            <a:spLocks noGrp="1"/>
          </p:cNvSpPr>
          <p:nvPr>
            <p:ph type="ftr" sz="quarter" idx="11"/>
          </p:nvPr>
        </p:nvSpPr>
        <p:spPr/>
        <p:txBody>
          <a:bodyPr/>
          <a:lstStyle>
            <a:extLst/>
          </a:lstStyle>
          <a:p>
            <a:r>
              <a:rPr lang="en-US" smtClean="0"/>
              <a:t>The 4th Biennial International Business, Banking and Finance Conference June 21-24, 2011</a:t>
            </a:r>
            <a:endParaRPr lang="en-US"/>
          </a:p>
        </p:txBody>
      </p:sp>
      <p:sp>
        <p:nvSpPr>
          <p:cNvPr id="9" name="Slide Number Placeholder 8"/>
          <p:cNvSpPr>
            <a:spLocks noGrp="1"/>
          </p:cNvSpPr>
          <p:nvPr>
            <p:ph type="sldNum" sz="quarter" idx="12"/>
          </p:nvPr>
        </p:nvSpPr>
        <p:spPr/>
        <p:txBody>
          <a:bodyPr/>
          <a:lstStyle>
            <a:extLst/>
          </a:lstStyle>
          <a:p>
            <a:fld id="{F511F52D-C1CB-4DF5-95DF-1D36390E912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endParaRPr lang="en-US"/>
          </a:p>
        </p:txBody>
      </p:sp>
      <p:sp>
        <p:nvSpPr>
          <p:cNvPr id="4" name="Footer Placeholder 3"/>
          <p:cNvSpPr>
            <a:spLocks noGrp="1"/>
          </p:cNvSpPr>
          <p:nvPr>
            <p:ph type="ftr" sz="quarter" idx="11"/>
          </p:nvPr>
        </p:nvSpPr>
        <p:spPr/>
        <p:txBody>
          <a:bodyPr/>
          <a:lstStyle>
            <a:extLst/>
          </a:lstStyle>
          <a:p>
            <a:r>
              <a:rPr lang="en-US" smtClean="0"/>
              <a:t>The 4th Biennial International Business, Banking and Finance Conference June 21-24, 2011</a:t>
            </a:r>
            <a:endParaRPr lang="en-US"/>
          </a:p>
        </p:txBody>
      </p:sp>
      <p:sp>
        <p:nvSpPr>
          <p:cNvPr id="5" name="Slide Number Placeholder 4"/>
          <p:cNvSpPr>
            <a:spLocks noGrp="1"/>
          </p:cNvSpPr>
          <p:nvPr>
            <p:ph type="sldNum" sz="quarter" idx="12"/>
          </p:nvPr>
        </p:nvSpPr>
        <p:spPr/>
        <p:txBody>
          <a:bodyPr/>
          <a:lstStyle>
            <a:extLst/>
          </a:lstStyle>
          <a:p>
            <a:fld id="{F511F52D-C1CB-4DF5-95DF-1D36390E9128}"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endParaRPr lang="en-US"/>
          </a:p>
        </p:txBody>
      </p:sp>
      <p:sp>
        <p:nvSpPr>
          <p:cNvPr id="3" name="Footer Placeholder 2"/>
          <p:cNvSpPr>
            <a:spLocks noGrp="1"/>
          </p:cNvSpPr>
          <p:nvPr>
            <p:ph type="ftr" sz="quarter" idx="11"/>
          </p:nvPr>
        </p:nvSpPr>
        <p:spPr/>
        <p:txBody>
          <a:bodyPr/>
          <a:lstStyle>
            <a:extLst/>
          </a:lstStyle>
          <a:p>
            <a:r>
              <a:rPr lang="en-US" smtClean="0"/>
              <a:t>The 4th Biennial International Business, Banking and Finance Conference June 21-24, 2011</a:t>
            </a:r>
            <a:endParaRPr lang="en-US"/>
          </a:p>
        </p:txBody>
      </p:sp>
      <p:sp>
        <p:nvSpPr>
          <p:cNvPr id="4" name="Slide Number Placeholder 3"/>
          <p:cNvSpPr>
            <a:spLocks noGrp="1"/>
          </p:cNvSpPr>
          <p:nvPr>
            <p:ph type="sldNum" sz="quarter" idx="12"/>
          </p:nvPr>
        </p:nvSpPr>
        <p:spPr/>
        <p:txBody>
          <a:bodyPr/>
          <a:lstStyle>
            <a:extLst/>
          </a:lstStyle>
          <a:p>
            <a:fld id="{F511F52D-C1CB-4DF5-95DF-1D36390E912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endParaRPr lang="en-US"/>
          </a:p>
        </p:txBody>
      </p:sp>
      <p:sp>
        <p:nvSpPr>
          <p:cNvPr id="6" name="Footer Placeholder 5"/>
          <p:cNvSpPr>
            <a:spLocks noGrp="1"/>
          </p:cNvSpPr>
          <p:nvPr>
            <p:ph type="ftr" sz="quarter" idx="11"/>
          </p:nvPr>
        </p:nvSpPr>
        <p:spPr/>
        <p:txBody>
          <a:bodyPr/>
          <a:lstStyle>
            <a:extLst/>
          </a:lstStyle>
          <a:p>
            <a:r>
              <a:rPr lang="en-US" smtClean="0"/>
              <a:t>The 4th Biennial International Business, Banking and Finance Conference June 21-24, 2011</a:t>
            </a:r>
            <a:endParaRPr lang="en-US"/>
          </a:p>
        </p:txBody>
      </p:sp>
      <p:sp>
        <p:nvSpPr>
          <p:cNvPr id="7" name="Slide Number Placeholder 6"/>
          <p:cNvSpPr>
            <a:spLocks noGrp="1"/>
          </p:cNvSpPr>
          <p:nvPr>
            <p:ph type="sldNum" sz="quarter" idx="12"/>
          </p:nvPr>
        </p:nvSpPr>
        <p:spPr/>
        <p:txBody>
          <a:bodyPr/>
          <a:lstStyle>
            <a:extLst/>
          </a:lstStyle>
          <a:p>
            <a:fld id="{F511F52D-C1CB-4DF5-95DF-1D36390E912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en-US" smtClean="0"/>
              <a:t>The 4th Biennial International Business, Banking and Finance Conference June 21-24, 2011</a:t>
            </a: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511F52D-C1CB-4DF5-95DF-1D36390E9128}"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en-US" smtClean="0"/>
              <a:t>The 4th Biennial International Business, Banking and Finance Conference June 21-24, 2011</a:t>
            </a:r>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511F52D-C1CB-4DF5-95DF-1D36390E912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i="1" dirty="0" smtClean="0"/>
              <a:t/>
            </a:r>
            <a:br>
              <a:rPr lang="en-US" b="1" i="1" dirty="0" smtClean="0"/>
            </a:br>
            <a:r>
              <a:rPr lang="en-US" b="1" i="1" dirty="0" smtClean="0"/>
              <a:t/>
            </a:r>
            <a:br>
              <a:rPr lang="en-US" b="1" i="1" dirty="0" smtClean="0"/>
            </a:br>
            <a:r>
              <a:rPr lang="en-US" b="1" i="1" dirty="0" smtClean="0"/>
              <a:t/>
            </a:r>
            <a:br>
              <a:rPr lang="en-US" b="1" i="1" dirty="0" smtClean="0"/>
            </a:br>
            <a:r>
              <a:rPr lang="en-US" b="1" i="1" dirty="0" smtClean="0"/>
              <a:t/>
            </a:r>
            <a:br>
              <a:rPr lang="en-US" b="1" i="1" dirty="0" smtClean="0"/>
            </a:br>
            <a:r>
              <a:rPr lang="en-US" b="1" i="1" dirty="0" smtClean="0"/>
              <a:t/>
            </a:r>
            <a:br>
              <a:rPr lang="en-US" b="1" i="1" dirty="0" smtClean="0"/>
            </a:br>
            <a:r>
              <a:rPr lang="en-US" b="1" i="1" dirty="0" smtClean="0"/>
              <a:t/>
            </a:r>
            <a:br>
              <a:rPr lang="en-US" b="1" i="1" dirty="0" smtClean="0"/>
            </a:br>
            <a:r>
              <a:rPr lang="en-US" i="1" dirty="0" smtClean="0"/>
              <a:t/>
            </a:r>
            <a:br>
              <a:rPr lang="en-US" i="1" dirty="0" smtClean="0"/>
            </a:br>
            <a:r>
              <a:rPr lang="en-US" i="1" dirty="0" smtClean="0"/>
              <a:t/>
            </a:r>
            <a:br>
              <a:rPr lang="en-US" i="1" dirty="0" smtClean="0"/>
            </a:br>
            <a:r>
              <a:rPr lang="en-US" i="1" dirty="0" smtClean="0"/>
              <a:t/>
            </a:r>
            <a:br>
              <a:rPr lang="en-US" i="1" dirty="0" smtClean="0"/>
            </a:br>
            <a:r>
              <a:rPr lang="en-US" i="1" dirty="0" smtClean="0"/>
              <a:t/>
            </a:r>
            <a:br>
              <a:rPr lang="en-US" i="1" dirty="0" smtClean="0"/>
            </a:br>
            <a:r>
              <a:rPr lang="en-US" dirty="0" smtClean="0"/>
              <a:t/>
            </a:r>
            <a:br>
              <a:rPr lang="en-US" dirty="0" smtClean="0"/>
            </a:br>
            <a:r>
              <a:rPr lang="en-US" dirty="0"/>
              <a:t/>
            </a:r>
            <a:br>
              <a:rPr lang="en-US" dirty="0"/>
            </a:br>
            <a:endParaRPr lang="en-US" dirty="0"/>
          </a:p>
        </p:txBody>
      </p:sp>
      <p:sp>
        <p:nvSpPr>
          <p:cNvPr id="3" name="Subtitle 2"/>
          <p:cNvSpPr>
            <a:spLocks noGrp="1"/>
          </p:cNvSpPr>
          <p:nvPr>
            <p:ph type="subTitle" idx="1"/>
          </p:nvPr>
        </p:nvSpPr>
        <p:spPr/>
        <p:txBody>
          <a:bodyPr/>
          <a:lstStyle/>
          <a:p>
            <a:endParaRPr lang="en-US" dirty="0" smtClean="0"/>
          </a:p>
          <a:p>
            <a:endParaRPr lang="en-US" dirty="0"/>
          </a:p>
          <a:p>
            <a:endParaRPr lang="en-US" dirty="0" smtClean="0"/>
          </a:p>
          <a:p>
            <a:endParaRPr lang="en-US" dirty="0"/>
          </a:p>
          <a:p>
            <a:endParaRPr lang="en-US" dirty="0" smtClean="0"/>
          </a:p>
          <a:p>
            <a:endParaRPr lang="en-US" dirty="0"/>
          </a:p>
        </p:txBody>
      </p:sp>
      <p:sp>
        <p:nvSpPr>
          <p:cNvPr id="6" name="Footer Placeholder 5"/>
          <p:cNvSpPr>
            <a:spLocks noGrp="1"/>
          </p:cNvSpPr>
          <p:nvPr>
            <p:ph type="ftr" sz="quarter" idx="11"/>
          </p:nvPr>
        </p:nvSpPr>
        <p:spPr>
          <a:xfrm>
            <a:off x="0" y="6407944"/>
            <a:ext cx="6730753" cy="365125"/>
          </a:xfrm>
        </p:spPr>
        <p:txBody>
          <a:bodyPr/>
          <a:lstStyle/>
          <a:p>
            <a:r>
              <a:rPr lang="en-US" dirty="0" smtClean="0">
                <a:solidFill>
                  <a:schemeClr val="tx1"/>
                </a:solidFill>
              </a:rPr>
              <a:t>The 4th Biennial International Business, Banking and Finance Conference June 21-24, 2011</a:t>
            </a:r>
            <a:endParaRPr lang="en-US" dirty="0">
              <a:solidFill>
                <a:schemeClr val="tx1"/>
              </a:solidFill>
            </a:endParaRPr>
          </a:p>
        </p:txBody>
      </p:sp>
      <p:pic>
        <p:nvPicPr>
          <p:cNvPr id="4" name="Picture 3"/>
          <p:cNvPicPr/>
          <p:nvPr/>
        </p:nvPicPr>
        <p:blipFill>
          <a:blip r:embed="rId2" cstate="print"/>
          <a:srcRect/>
          <a:stretch>
            <a:fillRect/>
          </a:stretch>
        </p:blipFill>
        <p:spPr bwMode="auto">
          <a:xfrm>
            <a:off x="142844" y="214290"/>
            <a:ext cx="595099" cy="595099"/>
          </a:xfrm>
          <a:prstGeom prst="rect">
            <a:avLst/>
          </a:prstGeom>
          <a:noFill/>
          <a:ln w="9525">
            <a:noFill/>
            <a:miter lim="800000"/>
            <a:headEnd/>
            <a:tailEnd/>
          </a:ln>
        </p:spPr>
      </p:pic>
      <p:sp>
        <p:nvSpPr>
          <p:cNvPr id="32769" name="Rectangle 1"/>
          <p:cNvSpPr>
            <a:spLocks noChangeArrowheads="1"/>
          </p:cNvSpPr>
          <p:nvPr/>
        </p:nvSpPr>
        <p:spPr bwMode="auto">
          <a:xfrm>
            <a:off x="0" y="1307884"/>
            <a:ext cx="9144000" cy="169277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3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Economic Diversification: </a:t>
            </a:r>
            <a:r>
              <a:rPr kumimoji="0" lang="en-US" sz="32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role of SMEs and Governments in generating growth and development  </a:t>
            </a:r>
            <a:endParaRPr kumimoji="0" lang="en-US" sz="3200" b="0" i="1"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7" name="Slide Number Placeholder 6"/>
          <p:cNvSpPr>
            <a:spLocks noGrp="1"/>
          </p:cNvSpPr>
          <p:nvPr>
            <p:ph type="sldNum" sz="quarter" idx="12"/>
          </p:nvPr>
        </p:nvSpPr>
        <p:spPr/>
        <p:txBody>
          <a:bodyPr/>
          <a:lstStyle/>
          <a:p>
            <a:fld id="{F511F52D-C1CB-4DF5-95DF-1D36390E9128}"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1472" y="571480"/>
            <a:ext cx="7772400" cy="2643206"/>
          </a:xfrm>
        </p:spPr>
        <p:txBody>
          <a:bodyPr>
            <a:normAutofit/>
          </a:bodyPr>
          <a:lstStyle/>
          <a:p>
            <a:pPr algn="l"/>
            <a:r>
              <a:rPr lang="en-US" sz="2000" dirty="0" smtClean="0"/>
              <a:t/>
            </a:r>
            <a:br>
              <a:rPr lang="en-US" sz="2000" dirty="0" smtClean="0"/>
            </a:br>
            <a:r>
              <a:rPr lang="en-US" sz="2000" dirty="0" smtClean="0"/>
              <a:t/>
            </a:r>
            <a:br>
              <a:rPr lang="en-US" sz="2000" dirty="0" smtClean="0"/>
            </a:br>
            <a:r>
              <a:rPr lang="en-US" sz="2000" dirty="0" smtClean="0"/>
              <a:t>a. When a country has incomes from many different sources </a:t>
            </a:r>
            <a:br>
              <a:rPr lang="en-US" sz="2000" dirty="0" smtClean="0"/>
            </a:br>
            <a:r>
              <a:rPr lang="en-US" sz="2000" dirty="0" smtClean="0"/>
              <a:t>    that are not directly related to each other.</a:t>
            </a:r>
            <a:br>
              <a:rPr lang="en-US" sz="2000" dirty="0" smtClean="0"/>
            </a:br>
            <a:r>
              <a:rPr lang="en-US" sz="2000" dirty="0" smtClean="0"/>
              <a:t/>
            </a:r>
            <a:br>
              <a:rPr lang="en-US" sz="2000" dirty="0" smtClean="0"/>
            </a:br>
            <a:r>
              <a:rPr lang="en-US" sz="2000" dirty="0" smtClean="0"/>
              <a:t>b. The export of one or a few products to various </a:t>
            </a:r>
            <a:br>
              <a:rPr lang="en-US" sz="2000" dirty="0" smtClean="0"/>
            </a:br>
            <a:r>
              <a:rPr lang="en-US" sz="2000" dirty="0" smtClean="0"/>
              <a:t>    countries (export markets). </a:t>
            </a:r>
            <a:endParaRPr lang="nl-NL" sz="2000" dirty="0"/>
          </a:p>
        </p:txBody>
      </p:sp>
      <p:sp>
        <p:nvSpPr>
          <p:cNvPr id="3" name="Subtitle 2"/>
          <p:cNvSpPr>
            <a:spLocks noGrp="1"/>
          </p:cNvSpPr>
          <p:nvPr>
            <p:ph type="subTitle" idx="1"/>
          </p:nvPr>
        </p:nvSpPr>
        <p:spPr>
          <a:xfrm>
            <a:off x="685800" y="4286255"/>
            <a:ext cx="7772400" cy="525055"/>
          </a:xfrm>
        </p:spPr>
        <p:txBody>
          <a:bodyPr/>
          <a:lstStyle/>
          <a:p>
            <a:endParaRPr lang="nl-NL" dirty="0"/>
          </a:p>
        </p:txBody>
      </p:sp>
      <p:sp>
        <p:nvSpPr>
          <p:cNvPr id="4" name="Footer Placeholder 3"/>
          <p:cNvSpPr>
            <a:spLocks noGrp="1"/>
          </p:cNvSpPr>
          <p:nvPr>
            <p:ph type="ftr" sz="quarter" idx="11"/>
          </p:nvPr>
        </p:nvSpPr>
        <p:spPr>
          <a:xfrm>
            <a:off x="0" y="6407944"/>
            <a:ext cx="6730753" cy="365125"/>
          </a:xfrm>
        </p:spPr>
        <p:txBody>
          <a:bodyPr/>
          <a:lstStyle/>
          <a:p>
            <a:r>
              <a:rPr lang="en-US" dirty="0" smtClean="0">
                <a:solidFill>
                  <a:schemeClr val="tx1"/>
                </a:solidFill>
              </a:rPr>
              <a:t>The 4th Biennial International Business, Banking and Finance Conference June 21-24, 2011</a:t>
            </a:r>
            <a:endParaRPr lang="en-US" dirty="0">
              <a:solidFill>
                <a:schemeClr val="tx1"/>
              </a:solidFill>
            </a:endParaRPr>
          </a:p>
        </p:txBody>
      </p:sp>
      <p:sp>
        <p:nvSpPr>
          <p:cNvPr id="5" name="Rectangle 4"/>
          <p:cNvSpPr/>
          <p:nvPr/>
        </p:nvSpPr>
        <p:spPr>
          <a:xfrm>
            <a:off x="214282" y="666820"/>
            <a:ext cx="8358246" cy="461665"/>
          </a:xfrm>
          <a:prstGeom prst="rect">
            <a:avLst/>
          </a:prstGeom>
        </p:spPr>
        <p:txBody>
          <a:bodyPr wrap="square">
            <a:spAutoFit/>
          </a:bodyPr>
          <a:lstStyle/>
          <a:p>
            <a:r>
              <a:rPr lang="en-US" sz="2400" b="1" dirty="0" smtClean="0">
                <a:solidFill>
                  <a:srgbClr val="464646"/>
                </a:solidFill>
                <a:effectLst>
                  <a:outerShdw blurRad="31750" dist="25400" dir="5400000" algn="tl" rotWithShape="0">
                    <a:srgbClr val="000000">
                      <a:alpha val="25000"/>
                    </a:srgbClr>
                  </a:outerShdw>
                </a:effectLst>
                <a:ea typeface="+mj-ea"/>
                <a:cs typeface="+mj-cs"/>
              </a:rPr>
              <a:t>    </a:t>
            </a:r>
            <a:r>
              <a:rPr lang="en-US" sz="2400" b="1" dirty="0" smtClean="0">
                <a:solidFill>
                  <a:srgbClr val="464646"/>
                </a:solidFill>
                <a:effectLst>
                  <a:outerShdw blurRad="31750" dist="25400" dir="5400000" algn="tl" rotWithShape="0">
                    <a:srgbClr val="000000">
                      <a:alpha val="25000"/>
                    </a:srgbClr>
                  </a:outerShdw>
                </a:effectLst>
                <a:latin typeface="Arial Black" pitchFamily="34" charset="0"/>
                <a:ea typeface="+mj-ea"/>
                <a:cs typeface="+mj-cs"/>
              </a:rPr>
              <a:t>Economic diversification is: </a:t>
            </a:r>
            <a:endParaRPr lang="nl-NL" sz="2400" dirty="0">
              <a:latin typeface="Arial Black" pitchFamily="34" charset="0"/>
            </a:endParaRPr>
          </a:p>
        </p:txBody>
      </p:sp>
      <p:sp>
        <p:nvSpPr>
          <p:cNvPr id="6" name="Slide Number Placeholder 5"/>
          <p:cNvSpPr>
            <a:spLocks noGrp="1"/>
          </p:cNvSpPr>
          <p:nvPr>
            <p:ph type="sldNum" sz="quarter" idx="12"/>
          </p:nvPr>
        </p:nvSpPr>
        <p:spPr/>
        <p:txBody>
          <a:bodyPr/>
          <a:lstStyle/>
          <a:p>
            <a:fld id="{F511F52D-C1CB-4DF5-95DF-1D36390E9128}"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4423"/>
            <a:ext cx="7772400" cy="1714511"/>
          </a:xfrm>
        </p:spPr>
        <p:txBody>
          <a:bodyPr>
            <a:normAutofit/>
          </a:bodyPr>
          <a:lstStyle/>
          <a:p>
            <a:pPr algn="l"/>
            <a:r>
              <a:rPr lang="en-US" sz="2000" dirty="0" smtClean="0">
                <a:cs typeface="Times New Roman" pitchFamily="18" charset="0"/>
              </a:rPr>
              <a:t>Despite the awareness of the benefits of a well-diversified economy, history shows us that most Caribbean countries, suffer from a </a:t>
            </a:r>
            <a:r>
              <a:rPr lang="en-US" sz="2000" u="sng" dirty="0" smtClean="0">
                <a:cs typeface="Times New Roman" pitchFamily="18" charset="0"/>
              </a:rPr>
              <a:t>lack of output and export diversification.</a:t>
            </a:r>
            <a:r>
              <a:rPr lang="nl-NL" sz="1400" u="sng" dirty="0" smtClean="0">
                <a:latin typeface="Times New Roman" pitchFamily="18" charset="0"/>
                <a:cs typeface="Times New Roman" pitchFamily="18" charset="0"/>
              </a:rPr>
              <a:t/>
            </a:r>
            <a:br>
              <a:rPr lang="nl-NL" sz="1400" u="sng" dirty="0" smtClean="0">
                <a:latin typeface="Times New Roman" pitchFamily="18" charset="0"/>
                <a:cs typeface="Times New Roman" pitchFamily="18" charset="0"/>
              </a:rPr>
            </a:br>
            <a:endParaRPr lang="nl-NL" sz="1400" u="sng" dirty="0">
              <a:latin typeface="Times New Roman" pitchFamily="18" charset="0"/>
              <a:cs typeface="Times New Roman" pitchFamily="18" charset="0"/>
            </a:endParaRPr>
          </a:p>
        </p:txBody>
      </p:sp>
      <p:sp>
        <p:nvSpPr>
          <p:cNvPr id="3" name="Subtitle 2"/>
          <p:cNvSpPr>
            <a:spLocks noGrp="1"/>
          </p:cNvSpPr>
          <p:nvPr>
            <p:ph type="subTitle" idx="1"/>
          </p:nvPr>
        </p:nvSpPr>
        <p:spPr>
          <a:xfrm>
            <a:off x="685800" y="4286255"/>
            <a:ext cx="7772400" cy="525055"/>
          </a:xfrm>
        </p:spPr>
        <p:txBody>
          <a:bodyPr>
            <a:normAutofit/>
          </a:bodyPr>
          <a:lstStyle/>
          <a:p>
            <a:pPr algn="l"/>
            <a:endParaRPr lang="nl-NL" sz="1200" dirty="0">
              <a:latin typeface="Times New Roman" pitchFamily="18" charset="0"/>
              <a:cs typeface="Times New Roman" pitchFamily="18" charset="0"/>
            </a:endParaRPr>
          </a:p>
        </p:txBody>
      </p:sp>
      <p:sp>
        <p:nvSpPr>
          <p:cNvPr id="4" name="Footer Placeholder 3"/>
          <p:cNvSpPr>
            <a:spLocks noGrp="1"/>
          </p:cNvSpPr>
          <p:nvPr>
            <p:ph type="ftr" sz="quarter" idx="11"/>
          </p:nvPr>
        </p:nvSpPr>
        <p:spPr>
          <a:xfrm>
            <a:off x="0" y="6407944"/>
            <a:ext cx="6730753" cy="365125"/>
          </a:xfrm>
        </p:spPr>
        <p:txBody>
          <a:bodyPr/>
          <a:lstStyle/>
          <a:p>
            <a:r>
              <a:rPr lang="en-US" dirty="0" smtClean="0">
                <a:solidFill>
                  <a:schemeClr val="tx1"/>
                </a:solidFill>
              </a:rPr>
              <a:t>The 4th Biennial International Business, Banking and Finance Conference June 21-24, 2011</a:t>
            </a:r>
            <a:endParaRPr lang="en-US" dirty="0">
              <a:solidFill>
                <a:schemeClr val="tx1"/>
              </a:solidFill>
            </a:endParaRPr>
          </a:p>
        </p:txBody>
      </p:sp>
      <p:sp>
        <p:nvSpPr>
          <p:cNvPr id="5" name="Slide Number Placeholder 4"/>
          <p:cNvSpPr>
            <a:spLocks noGrp="1"/>
          </p:cNvSpPr>
          <p:nvPr>
            <p:ph type="sldNum" sz="quarter" idx="12"/>
          </p:nvPr>
        </p:nvSpPr>
        <p:spPr/>
        <p:txBody>
          <a:bodyPr/>
          <a:lstStyle/>
          <a:p>
            <a:fld id="{F511F52D-C1CB-4DF5-95DF-1D36390E9128}"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57299"/>
            <a:ext cx="7772400" cy="1643074"/>
          </a:xfrm>
        </p:spPr>
        <p:txBody>
          <a:bodyPr>
            <a:noAutofit/>
          </a:bodyPr>
          <a:lstStyle/>
          <a:p>
            <a:pPr algn="l"/>
            <a:r>
              <a:rPr lang="en-US" sz="1800" b="0" dirty="0" smtClean="0">
                <a:cs typeface="Times New Roman" pitchFamily="18" charset="0"/>
              </a:rPr>
              <a:t>**This</a:t>
            </a:r>
            <a:r>
              <a:rPr lang="en-US" sz="1800" dirty="0" smtClean="0">
                <a:cs typeface="Times New Roman" pitchFamily="18" charset="0"/>
              </a:rPr>
              <a:t> financial crisis is an eye opener </a:t>
            </a: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en-US" sz="1800" dirty="0" smtClean="0"/>
              <a:t>Petrified by the decrease in sales, profit and other threats, managers often overlook that the crisis also offers significant opportunities to increase business performance.</a:t>
            </a:r>
            <a:endParaRPr lang="nl-NL" sz="1800" dirty="0">
              <a:cs typeface="Times New Roman" pitchFamily="18" charset="0"/>
            </a:endParaRPr>
          </a:p>
        </p:txBody>
      </p:sp>
      <p:sp>
        <p:nvSpPr>
          <p:cNvPr id="3" name="Subtitle 2"/>
          <p:cNvSpPr>
            <a:spLocks noGrp="1"/>
          </p:cNvSpPr>
          <p:nvPr>
            <p:ph type="subTitle" idx="1"/>
          </p:nvPr>
        </p:nvSpPr>
        <p:spPr>
          <a:xfrm>
            <a:off x="685800" y="4357693"/>
            <a:ext cx="7772400" cy="453617"/>
          </a:xfrm>
        </p:spPr>
        <p:txBody>
          <a:bodyPr>
            <a:normAutofit fontScale="92500" lnSpcReduction="10000"/>
          </a:bodyPr>
          <a:lstStyle/>
          <a:p>
            <a:endParaRPr lang="nl-NL" dirty="0"/>
          </a:p>
        </p:txBody>
      </p:sp>
      <p:sp>
        <p:nvSpPr>
          <p:cNvPr id="4" name="Footer Placeholder 3"/>
          <p:cNvSpPr>
            <a:spLocks noGrp="1"/>
          </p:cNvSpPr>
          <p:nvPr>
            <p:ph type="ftr" sz="quarter" idx="11"/>
          </p:nvPr>
        </p:nvSpPr>
        <p:spPr>
          <a:xfrm>
            <a:off x="0" y="6407944"/>
            <a:ext cx="6730753" cy="365125"/>
          </a:xfrm>
        </p:spPr>
        <p:txBody>
          <a:bodyPr/>
          <a:lstStyle/>
          <a:p>
            <a:r>
              <a:rPr lang="en-US" dirty="0" smtClean="0">
                <a:solidFill>
                  <a:schemeClr val="tx1"/>
                </a:solidFill>
              </a:rPr>
              <a:t>The 4th Biennial International Business, Banking and Finance Conference June 21-24, 2011</a:t>
            </a:r>
            <a:endParaRPr lang="en-US" dirty="0">
              <a:solidFill>
                <a:schemeClr val="tx1"/>
              </a:solidFill>
            </a:endParaRPr>
          </a:p>
        </p:txBody>
      </p:sp>
      <p:sp>
        <p:nvSpPr>
          <p:cNvPr id="5" name="Slide Number Placeholder 4"/>
          <p:cNvSpPr>
            <a:spLocks noGrp="1"/>
          </p:cNvSpPr>
          <p:nvPr>
            <p:ph type="sldNum" sz="quarter" idx="12"/>
          </p:nvPr>
        </p:nvSpPr>
        <p:spPr/>
        <p:txBody>
          <a:bodyPr/>
          <a:lstStyle/>
          <a:p>
            <a:fld id="{F511F52D-C1CB-4DF5-95DF-1D36390E9128}"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14356"/>
            <a:ext cx="7772400" cy="3500461"/>
          </a:xfrm>
        </p:spPr>
        <p:txBody>
          <a:bodyPr>
            <a:normAutofit/>
          </a:bodyPr>
          <a:lstStyle/>
          <a:p>
            <a:pPr algn="l"/>
            <a:r>
              <a:rPr lang="en-US" sz="1600" dirty="0" smtClean="0">
                <a:latin typeface="Arial Black" pitchFamily="34" charset="0"/>
              </a:rPr>
              <a:t>Notice that:</a:t>
            </a:r>
            <a:r>
              <a:rPr lang="en-US" sz="1400" dirty="0" smtClean="0"/>
              <a:t/>
            </a:r>
            <a:br>
              <a:rPr lang="en-US" sz="1400" dirty="0" smtClean="0"/>
            </a:br>
            <a:r>
              <a:rPr lang="en-US" sz="1400" dirty="0" smtClean="0"/>
              <a:t/>
            </a:r>
            <a:br>
              <a:rPr lang="en-US" sz="1400" dirty="0" smtClean="0"/>
            </a:br>
            <a:r>
              <a:rPr lang="en-US" sz="1400" dirty="0" smtClean="0"/>
              <a:t>a. The government alone is not able to achieve growth and sustainable development. </a:t>
            </a:r>
            <a:br>
              <a:rPr lang="en-US" sz="1400" dirty="0" smtClean="0"/>
            </a:br>
            <a:r>
              <a:rPr lang="en-US" sz="1400" dirty="0" smtClean="0"/>
              <a:t/>
            </a:r>
            <a:br>
              <a:rPr lang="en-US" sz="1400" dirty="0" smtClean="0"/>
            </a:br>
            <a:r>
              <a:rPr lang="en-US" sz="1400" dirty="0" smtClean="0"/>
              <a:t>b. All other sectors that are or have the potentials to be economically productive are </a:t>
            </a:r>
            <a:br>
              <a:rPr lang="en-US" sz="1400" dirty="0" smtClean="0"/>
            </a:br>
            <a:r>
              <a:rPr lang="en-US" sz="1400" dirty="0" smtClean="0"/>
              <a:t>    needed. </a:t>
            </a:r>
            <a:br>
              <a:rPr lang="en-US" sz="1400" dirty="0" smtClean="0"/>
            </a:br>
            <a:r>
              <a:rPr lang="en-US" sz="1400" dirty="0" smtClean="0"/>
              <a:t/>
            </a:r>
            <a:br>
              <a:rPr lang="en-US" sz="1400" dirty="0" smtClean="0"/>
            </a:br>
            <a:r>
              <a:rPr lang="en-US" sz="1400" dirty="0" smtClean="0"/>
              <a:t>c. A poor economic diversification tends to have an unfavorable effect on the </a:t>
            </a:r>
            <a:br>
              <a:rPr lang="en-US" sz="1400" dirty="0" smtClean="0"/>
            </a:br>
            <a:r>
              <a:rPr lang="en-US" sz="1400" dirty="0" smtClean="0"/>
              <a:t>    productivity and  competitiveness of the other, lagging sectors. </a:t>
            </a:r>
            <a:br>
              <a:rPr lang="en-US" sz="1400" dirty="0" smtClean="0"/>
            </a:br>
            <a:r>
              <a:rPr lang="en-US" sz="1400" dirty="0" smtClean="0"/>
              <a:t/>
            </a:r>
            <a:br>
              <a:rPr lang="en-US" sz="1400" dirty="0" smtClean="0"/>
            </a:br>
            <a:r>
              <a:rPr lang="en-US" sz="1400" dirty="0" smtClean="0"/>
              <a:t>d. Low productivity levels translate into high costs to produce goods /services                   </a:t>
            </a:r>
            <a:br>
              <a:rPr lang="en-US" sz="1400" dirty="0" smtClean="0"/>
            </a:br>
            <a:r>
              <a:rPr lang="en-US" sz="1400" dirty="0" smtClean="0"/>
              <a:t>     - has a direct, negative effect on competitiveness, </a:t>
            </a:r>
            <a:br>
              <a:rPr lang="en-US" sz="1400" dirty="0" smtClean="0"/>
            </a:br>
            <a:r>
              <a:rPr lang="en-US" sz="1400" dirty="0" smtClean="0"/>
              <a:t>     - slowing economic growth and </a:t>
            </a:r>
            <a:br>
              <a:rPr lang="en-US" sz="1400" dirty="0" smtClean="0"/>
            </a:br>
            <a:r>
              <a:rPr lang="en-US" sz="1400" dirty="0" smtClean="0"/>
              <a:t>     - threatening a nation’s long-term and sustainable economic development</a:t>
            </a:r>
            <a:endParaRPr lang="nl-NL" sz="1400" dirty="0">
              <a:latin typeface="Times New Roman" pitchFamily="18" charset="0"/>
              <a:cs typeface="Times New Roman" pitchFamily="18" charset="0"/>
            </a:endParaRPr>
          </a:p>
        </p:txBody>
      </p:sp>
      <p:sp>
        <p:nvSpPr>
          <p:cNvPr id="3" name="Subtitle 2"/>
          <p:cNvSpPr>
            <a:spLocks noGrp="1"/>
          </p:cNvSpPr>
          <p:nvPr>
            <p:ph type="subTitle" idx="1"/>
          </p:nvPr>
        </p:nvSpPr>
        <p:spPr>
          <a:xfrm>
            <a:off x="685800" y="4429131"/>
            <a:ext cx="7772400" cy="382179"/>
          </a:xfrm>
        </p:spPr>
        <p:txBody>
          <a:bodyPr>
            <a:normAutofit fontScale="85000" lnSpcReduction="20000"/>
          </a:bodyPr>
          <a:lstStyle/>
          <a:p>
            <a:endParaRPr lang="nl-NL" dirty="0"/>
          </a:p>
        </p:txBody>
      </p:sp>
      <p:sp>
        <p:nvSpPr>
          <p:cNvPr id="4" name="Footer Placeholder 3"/>
          <p:cNvSpPr>
            <a:spLocks noGrp="1"/>
          </p:cNvSpPr>
          <p:nvPr>
            <p:ph type="ftr" sz="quarter" idx="11"/>
          </p:nvPr>
        </p:nvSpPr>
        <p:spPr>
          <a:xfrm>
            <a:off x="0" y="6407944"/>
            <a:ext cx="6730753" cy="365125"/>
          </a:xfrm>
        </p:spPr>
        <p:txBody>
          <a:bodyPr/>
          <a:lstStyle/>
          <a:p>
            <a:r>
              <a:rPr lang="en-US" dirty="0" smtClean="0">
                <a:solidFill>
                  <a:schemeClr val="tx1"/>
                </a:solidFill>
              </a:rPr>
              <a:t>The 4th Biennial International Business, Banking and Finance Conference June 21-24, 2011</a:t>
            </a:r>
            <a:endParaRPr lang="en-US" dirty="0">
              <a:solidFill>
                <a:schemeClr val="tx1"/>
              </a:solidFill>
            </a:endParaRPr>
          </a:p>
        </p:txBody>
      </p:sp>
      <p:sp>
        <p:nvSpPr>
          <p:cNvPr id="6" name="Slide Number Placeholder 5"/>
          <p:cNvSpPr>
            <a:spLocks noGrp="1"/>
          </p:cNvSpPr>
          <p:nvPr>
            <p:ph type="sldNum" sz="quarter" idx="12"/>
          </p:nvPr>
        </p:nvSpPr>
        <p:spPr/>
        <p:txBody>
          <a:bodyPr/>
          <a:lstStyle/>
          <a:p>
            <a:fld id="{F511F52D-C1CB-4DF5-95DF-1D36390E9128}"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20689"/>
            <a:ext cx="7772400" cy="1872207"/>
          </a:xfrm>
        </p:spPr>
        <p:txBody>
          <a:bodyPr>
            <a:normAutofit/>
          </a:bodyPr>
          <a:lstStyle/>
          <a:p>
            <a:pPr algn="l"/>
            <a:r>
              <a:rPr lang="en-US" sz="1800" dirty="0" smtClean="0">
                <a:latin typeface="Arial Black" pitchFamily="34" charset="0"/>
                <a:cs typeface="Times New Roman" pitchFamily="18" charset="0"/>
              </a:rPr>
              <a:t>Conclusion:</a:t>
            </a:r>
            <a:br>
              <a:rPr lang="en-US" sz="1800" dirty="0" smtClean="0">
                <a:latin typeface="Arial Black" pitchFamily="34" charset="0"/>
                <a:cs typeface="Times New Roman" pitchFamily="18" charset="0"/>
              </a:rPr>
            </a:br>
            <a:r>
              <a:rPr lang="en-US" sz="1800" dirty="0" smtClean="0">
                <a:latin typeface="Arial Black" pitchFamily="34" charset="0"/>
                <a:cs typeface="Times New Roman" pitchFamily="18" charset="0"/>
              </a:rPr>
              <a:t/>
            </a:r>
            <a:br>
              <a:rPr lang="en-US" sz="1800" dirty="0" smtClean="0">
                <a:latin typeface="Arial Black" pitchFamily="34" charset="0"/>
                <a:cs typeface="Times New Roman" pitchFamily="18" charset="0"/>
              </a:rPr>
            </a:br>
            <a:r>
              <a:rPr lang="en-US" sz="1400" dirty="0" smtClean="0"/>
              <a:t>There is a clear link between </a:t>
            </a:r>
            <a:r>
              <a:rPr lang="en-US" sz="1400" u="sng" dirty="0" smtClean="0"/>
              <a:t>economic diversification </a:t>
            </a:r>
            <a:r>
              <a:rPr lang="en-US" sz="1400" dirty="0" smtClean="0"/>
              <a:t>and </a:t>
            </a:r>
            <a:r>
              <a:rPr lang="en-US" sz="1400" u="sng" dirty="0" smtClean="0"/>
              <a:t>sustainable development</a:t>
            </a:r>
            <a:r>
              <a:rPr lang="en-US" sz="1400" dirty="0" smtClean="0"/>
              <a:t>. </a:t>
            </a:r>
            <a:br>
              <a:rPr lang="en-US" sz="1400" dirty="0" smtClean="0"/>
            </a:br>
            <a:r>
              <a:rPr lang="en-US" sz="1400" dirty="0" smtClean="0"/>
              <a:t/>
            </a:r>
            <a:br>
              <a:rPr lang="en-US" sz="1400" dirty="0" smtClean="0"/>
            </a:br>
            <a:r>
              <a:rPr lang="en-US" sz="1400" dirty="0" smtClean="0"/>
              <a:t>Both the governments and the entrepreneurs, and especially the SMEs, have to do their utmost in realizing economic growth and sustainable development</a:t>
            </a:r>
            <a:endParaRPr lang="nl-NL" sz="1400" dirty="0">
              <a:latin typeface="Times New Roman" pitchFamily="18" charset="0"/>
              <a:cs typeface="Times New Roman" pitchFamily="18" charset="0"/>
            </a:endParaRPr>
          </a:p>
        </p:txBody>
      </p:sp>
      <p:sp>
        <p:nvSpPr>
          <p:cNvPr id="3" name="Subtitle 2"/>
          <p:cNvSpPr>
            <a:spLocks noGrp="1"/>
          </p:cNvSpPr>
          <p:nvPr>
            <p:ph type="subTitle" idx="1"/>
          </p:nvPr>
        </p:nvSpPr>
        <p:spPr>
          <a:xfrm>
            <a:off x="685800" y="4286255"/>
            <a:ext cx="7772400" cy="525055"/>
          </a:xfrm>
        </p:spPr>
        <p:txBody>
          <a:bodyPr/>
          <a:lstStyle/>
          <a:p>
            <a:endParaRPr lang="nl-NL" dirty="0"/>
          </a:p>
        </p:txBody>
      </p:sp>
      <p:sp>
        <p:nvSpPr>
          <p:cNvPr id="4" name="Footer Placeholder 3"/>
          <p:cNvSpPr>
            <a:spLocks noGrp="1"/>
          </p:cNvSpPr>
          <p:nvPr>
            <p:ph type="ftr" sz="quarter" idx="11"/>
          </p:nvPr>
        </p:nvSpPr>
        <p:spPr>
          <a:xfrm>
            <a:off x="0" y="6407944"/>
            <a:ext cx="6730753" cy="365125"/>
          </a:xfrm>
        </p:spPr>
        <p:txBody>
          <a:bodyPr/>
          <a:lstStyle/>
          <a:p>
            <a:r>
              <a:rPr lang="en-US" dirty="0" smtClean="0">
                <a:solidFill>
                  <a:schemeClr val="tx1"/>
                </a:solidFill>
              </a:rPr>
              <a:t>The 4th Biennial International Business, Banking and Finance Conference June 21-24, 2011</a:t>
            </a:r>
            <a:endParaRPr lang="en-US" dirty="0">
              <a:solidFill>
                <a:schemeClr val="tx1"/>
              </a:solidFill>
            </a:endParaRPr>
          </a:p>
        </p:txBody>
      </p:sp>
      <p:sp>
        <p:nvSpPr>
          <p:cNvPr id="5" name="Slide Number Placeholder 4"/>
          <p:cNvSpPr>
            <a:spLocks noGrp="1"/>
          </p:cNvSpPr>
          <p:nvPr>
            <p:ph type="sldNum" sz="quarter" idx="12"/>
          </p:nvPr>
        </p:nvSpPr>
        <p:spPr/>
        <p:txBody>
          <a:bodyPr/>
          <a:lstStyle/>
          <a:p>
            <a:fld id="{F511F52D-C1CB-4DF5-95DF-1D36390E9128}"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8641"/>
            <a:ext cx="7772400" cy="4176464"/>
          </a:xfrm>
        </p:spPr>
        <p:txBody>
          <a:bodyPr>
            <a:normAutofit fontScale="90000"/>
          </a:bodyPr>
          <a:lstStyle/>
          <a:p>
            <a:pPr algn="l"/>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800" dirty="0" smtClean="0"/>
              <a:t>In the Caribbean </a:t>
            </a:r>
            <a:r>
              <a:rPr lang="en-US" sz="1800" b="0" dirty="0" smtClean="0"/>
              <a:t>most companies, entrepreneurs and other businesses are SMEs, producing different goods and services. </a:t>
            </a:r>
            <a:r>
              <a:rPr lang="en-US" sz="1800" dirty="0" smtClean="0"/>
              <a:t/>
            </a:r>
            <a:br>
              <a:rPr lang="en-US" sz="1800" dirty="0" smtClean="0"/>
            </a:br>
            <a:r>
              <a:rPr lang="en-US" sz="1800" dirty="0" smtClean="0"/>
              <a:t/>
            </a:r>
            <a:br>
              <a:rPr lang="en-US" sz="1800" dirty="0" smtClean="0"/>
            </a:br>
            <a:r>
              <a:rPr lang="en-US" sz="1800" u="sng" dirty="0" smtClean="0">
                <a:latin typeface="Arial Black" pitchFamily="34" charset="0"/>
              </a:rPr>
              <a:t>The problem</a:t>
            </a:r>
            <a:r>
              <a:rPr lang="en-US" sz="1800" dirty="0" smtClean="0">
                <a:latin typeface="Arial Black" pitchFamily="34" charset="0"/>
              </a:rPr>
              <a:t>:</a:t>
            </a:r>
            <a:r>
              <a:rPr lang="en-US" sz="1800" dirty="0" smtClean="0"/>
              <a:t/>
            </a:r>
            <a:br>
              <a:rPr lang="en-US" sz="1800" dirty="0" smtClean="0"/>
            </a:br>
            <a:r>
              <a:rPr lang="en-US" sz="1800" dirty="0" smtClean="0"/>
              <a:t>- </a:t>
            </a:r>
            <a:r>
              <a:rPr lang="en-US" sz="1800" b="0" dirty="0" smtClean="0"/>
              <a:t>Can’t compete with the large foreign companies. </a:t>
            </a:r>
            <a:br>
              <a:rPr lang="en-US" sz="1800" b="0" dirty="0" smtClean="0"/>
            </a:br>
            <a:r>
              <a:rPr lang="en-US" sz="1800" b="0" dirty="0" smtClean="0"/>
              <a:t>- Don’t always comply with international rules and laws. </a:t>
            </a:r>
            <a:br>
              <a:rPr lang="en-US" sz="1800" b="0" dirty="0" smtClean="0"/>
            </a:br>
            <a:r>
              <a:rPr lang="en-US" sz="1800" b="0" dirty="0" smtClean="0"/>
              <a:t>- Quality requirements (ISO and HACCP standards, environmental    </a:t>
            </a:r>
            <a:br>
              <a:rPr lang="en-US" sz="1800" b="0" dirty="0" smtClean="0"/>
            </a:br>
            <a:r>
              <a:rPr lang="en-US" sz="1800" b="0" dirty="0" smtClean="0"/>
              <a:t>   rules etc.) can’t always be met.</a:t>
            </a:r>
            <a:br>
              <a:rPr lang="en-US" sz="1800" b="0" dirty="0" smtClean="0"/>
            </a:br>
            <a:r>
              <a:rPr lang="en-US" sz="1800" b="0" dirty="0" smtClean="0"/>
              <a:t>- Ability to invest in quality is very low. </a:t>
            </a:r>
            <a:br>
              <a:rPr lang="en-US" sz="1800" b="0" dirty="0" smtClean="0"/>
            </a:br>
            <a:r>
              <a:rPr lang="en-US" sz="1800" b="0" dirty="0" smtClean="0"/>
              <a:t>- Output is not large enough to fully satisfy customer demands </a:t>
            </a:r>
            <a:br>
              <a:rPr lang="en-US" sz="1800" b="0" dirty="0" smtClean="0"/>
            </a:br>
            <a:r>
              <a:rPr lang="en-US" sz="1800" dirty="0" smtClean="0"/>
              <a:t/>
            </a:r>
            <a:br>
              <a:rPr lang="en-US" sz="1800" dirty="0" smtClean="0"/>
            </a:br>
            <a:r>
              <a:rPr lang="en-US" sz="1400" dirty="0" smtClean="0"/>
              <a:t/>
            </a:r>
            <a:br>
              <a:rPr lang="en-US" sz="1400" dirty="0" smtClean="0"/>
            </a:br>
            <a:r>
              <a:rPr lang="en-US" sz="1400" dirty="0" smtClean="0"/>
              <a:t/>
            </a:r>
            <a:br>
              <a:rPr lang="en-US" sz="1400" dirty="0" smtClean="0"/>
            </a:br>
            <a:r>
              <a:rPr lang="en-US" sz="1400" dirty="0" smtClean="0"/>
              <a:t/>
            </a:r>
            <a:br>
              <a:rPr lang="en-US" sz="1400" dirty="0" smtClean="0"/>
            </a:br>
            <a:endParaRPr lang="nl-NL" sz="1400" dirty="0">
              <a:latin typeface="Times New Roman" pitchFamily="18" charset="0"/>
              <a:cs typeface="Times New Roman" pitchFamily="18" charset="0"/>
            </a:endParaRPr>
          </a:p>
        </p:txBody>
      </p:sp>
      <p:sp>
        <p:nvSpPr>
          <p:cNvPr id="3" name="Subtitle 2"/>
          <p:cNvSpPr>
            <a:spLocks noGrp="1"/>
          </p:cNvSpPr>
          <p:nvPr>
            <p:ph type="subTitle" idx="1"/>
          </p:nvPr>
        </p:nvSpPr>
        <p:spPr>
          <a:xfrm>
            <a:off x="685800" y="4357693"/>
            <a:ext cx="7772400" cy="453617"/>
          </a:xfrm>
        </p:spPr>
        <p:txBody>
          <a:bodyPr>
            <a:normAutofit fontScale="92500" lnSpcReduction="10000"/>
          </a:bodyPr>
          <a:lstStyle/>
          <a:p>
            <a:pPr algn="l"/>
            <a:endParaRPr lang="nl-NL" dirty="0"/>
          </a:p>
        </p:txBody>
      </p:sp>
      <p:sp>
        <p:nvSpPr>
          <p:cNvPr id="4" name="Footer Placeholder 3"/>
          <p:cNvSpPr>
            <a:spLocks noGrp="1"/>
          </p:cNvSpPr>
          <p:nvPr>
            <p:ph type="ftr" sz="quarter" idx="11"/>
          </p:nvPr>
        </p:nvSpPr>
        <p:spPr>
          <a:xfrm>
            <a:off x="0" y="6407944"/>
            <a:ext cx="6730753" cy="365125"/>
          </a:xfrm>
        </p:spPr>
        <p:txBody>
          <a:bodyPr/>
          <a:lstStyle/>
          <a:p>
            <a:r>
              <a:rPr lang="en-US" dirty="0" smtClean="0">
                <a:solidFill>
                  <a:schemeClr val="tx1"/>
                </a:solidFill>
              </a:rPr>
              <a:t>The 4th Biennial International Business, Banking and Finance Conference June 21-24, 2011</a:t>
            </a:r>
            <a:endParaRPr lang="en-US" dirty="0">
              <a:solidFill>
                <a:schemeClr val="tx1"/>
              </a:solidFill>
            </a:endParaRPr>
          </a:p>
        </p:txBody>
      </p:sp>
      <p:sp>
        <p:nvSpPr>
          <p:cNvPr id="5" name="Slide Number Placeholder 4"/>
          <p:cNvSpPr>
            <a:spLocks noGrp="1"/>
          </p:cNvSpPr>
          <p:nvPr>
            <p:ph type="sldNum" sz="quarter" idx="12"/>
          </p:nvPr>
        </p:nvSpPr>
        <p:spPr/>
        <p:txBody>
          <a:bodyPr/>
          <a:lstStyle/>
          <a:p>
            <a:fld id="{F511F52D-C1CB-4DF5-95DF-1D36390E9128}"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4290"/>
            <a:ext cx="7772400" cy="1857388"/>
          </a:xfrm>
        </p:spPr>
        <p:txBody>
          <a:bodyPr>
            <a:normAutofit fontScale="90000"/>
          </a:bodyPr>
          <a:lstStyle/>
          <a:p>
            <a:pPr algn="l"/>
            <a:r>
              <a:rPr lang="en-US" sz="1400" dirty="0" smtClean="0"/>
              <a:t/>
            </a:r>
            <a:br>
              <a:rPr lang="en-US" sz="1400" dirty="0" smtClean="0"/>
            </a:br>
            <a:r>
              <a:rPr lang="en-US" sz="1400" dirty="0" smtClean="0"/>
              <a:t/>
            </a:r>
            <a:br>
              <a:rPr lang="en-US" sz="1400" dirty="0" smtClean="0"/>
            </a:br>
            <a:r>
              <a:rPr lang="en-US" sz="1400" dirty="0" smtClean="0"/>
              <a:t/>
            </a:r>
            <a:br>
              <a:rPr lang="en-US" sz="1400" dirty="0" smtClean="0"/>
            </a:br>
            <a:r>
              <a:rPr lang="en-US" sz="1400" dirty="0" smtClean="0"/>
              <a:t/>
            </a:r>
            <a:br>
              <a:rPr lang="en-US" sz="1400" dirty="0" smtClean="0"/>
            </a:br>
            <a:r>
              <a:rPr lang="en-US" sz="1400" dirty="0" smtClean="0"/>
              <a:t/>
            </a:r>
            <a:br>
              <a:rPr lang="en-US" sz="1400" dirty="0" smtClean="0"/>
            </a:br>
            <a:r>
              <a:rPr lang="en-US" sz="1400" dirty="0" smtClean="0"/>
              <a:t/>
            </a:r>
            <a:br>
              <a:rPr lang="en-US" sz="1400" dirty="0" smtClean="0"/>
            </a:br>
            <a:r>
              <a:rPr lang="en-US" sz="1400" dirty="0" smtClean="0"/>
              <a:t/>
            </a:r>
            <a:br>
              <a:rPr lang="en-US" sz="1400" dirty="0" smtClean="0"/>
            </a:br>
            <a:r>
              <a:rPr lang="en-US" sz="2200" u="sng" dirty="0" smtClean="0">
                <a:latin typeface="Arial Black" pitchFamily="34" charset="0"/>
              </a:rPr>
              <a:t>Risk</a:t>
            </a:r>
            <a:r>
              <a:rPr lang="en-US" sz="2000" dirty="0" smtClean="0"/>
              <a:t/>
            </a:r>
            <a:br>
              <a:rPr lang="en-US" sz="2000" dirty="0" smtClean="0"/>
            </a:br>
            <a:r>
              <a:rPr lang="en-US" sz="1400" dirty="0" smtClean="0"/>
              <a:t/>
            </a:r>
            <a:br>
              <a:rPr lang="en-US" sz="1400" dirty="0" smtClean="0"/>
            </a:br>
            <a:r>
              <a:rPr lang="en-US" sz="2000" dirty="0" smtClean="0"/>
              <a:t>Leaving these SMEs without support can lead to:</a:t>
            </a:r>
            <a:r>
              <a:rPr lang="en-US" sz="1400" dirty="0" smtClean="0"/>
              <a:t/>
            </a:r>
            <a:br>
              <a:rPr lang="en-US" sz="1400" dirty="0" smtClean="0"/>
            </a:br>
            <a:r>
              <a:rPr lang="en-US" sz="1400" dirty="0" smtClean="0"/>
              <a:t>      </a:t>
            </a:r>
            <a:r>
              <a:rPr lang="en-US" sz="1800" dirty="0" smtClean="0"/>
              <a:t>a.  Large-scale failures in the economic tissue. </a:t>
            </a:r>
            <a:br>
              <a:rPr lang="en-US" sz="1800" dirty="0" smtClean="0"/>
            </a:br>
            <a:r>
              <a:rPr lang="en-US" sz="1800" dirty="0" smtClean="0"/>
              <a:t>     b.  Unpredictable social consequences at the macro-economic level.</a:t>
            </a:r>
            <a:endParaRPr lang="nl-NL" sz="1800" dirty="0">
              <a:latin typeface="Times New Roman" pitchFamily="18" charset="0"/>
              <a:cs typeface="Times New Roman" pitchFamily="18" charset="0"/>
            </a:endParaRPr>
          </a:p>
        </p:txBody>
      </p:sp>
      <p:sp>
        <p:nvSpPr>
          <p:cNvPr id="3" name="Subtitle 2"/>
          <p:cNvSpPr>
            <a:spLocks noGrp="1"/>
          </p:cNvSpPr>
          <p:nvPr>
            <p:ph type="subTitle" idx="1"/>
          </p:nvPr>
        </p:nvSpPr>
        <p:spPr>
          <a:xfrm>
            <a:off x="685800" y="2636912"/>
            <a:ext cx="7772400" cy="2174399"/>
          </a:xfrm>
        </p:spPr>
        <p:txBody>
          <a:bodyPr>
            <a:normAutofit/>
          </a:bodyPr>
          <a:lstStyle/>
          <a:p>
            <a:pPr algn="l"/>
            <a:r>
              <a:rPr lang="en-US" sz="2000" b="1" u="sng" dirty="0" smtClean="0">
                <a:latin typeface="Arial Black" pitchFamily="34" charset="0"/>
                <a:cs typeface="Times New Roman" pitchFamily="18" charset="0"/>
              </a:rPr>
              <a:t>But</a:t>
            </a:r>
          </a:p>
          <a:p>
            <a:pPr algn="l"/>
            <a:endParaRPr lang="en-US" sz="2000" b="1" u="sng" dirty="0" smtClean="0">
              <a:latin typeface="Arial Black" pitchFamily="34" charset="0"/>
              <a:cs typeface="Times New Roman" pitchFamily="18" charset="0"/>
            </a:endParaRPr>
          </a:p>
          <a:p>
            <a:pPr algn="l"/>
            <a:r>
              <a:rPr lang="en-US" sz="1600" dirty="0" smtClean="0"/>
              <a:t>Except waiting for support from the government, </a:t>
            </a:r>
            <a:r>
              <a:rPr lang="en-US" sz="1600" u="sng" dirty="0" smtClean="0"/>
              <a:t>they also have to look in their own environment for solutions.</a:t>
            </a:r>
            <a:endParaRPr lang="nl-NL" sz="1600" u="sng" dirty="0" smtClean="0">
              <a:latin typeface="Times New Roman" pitchFamily="18" charset="0"/>
              <a:cs typeface="Times New Roman" pitchFamily="18" charset="0"/>
            </a:endParaRPr>
          </a:p>
          <a:p>
            <a:pPr algn="l"/>
            <a:endParaRPr lang="nl-NL" sz="1200" dirty="0">
              <a:latin typeface="Times New Roman" pitchFamily="18" charset="0"/>
              <a:cs typeface="Times New Roman" pitchFamily="18" charset="0"/>
            </a:endParaRPr>
          </a:p>
        </p:txBody>
      </p:sp>
      <p:sp>
        <p:nvSpPr>
          <p:cNvPr id="4" name="Footer Placeholder 3"/>
          <p:cNvSpPr>
            <a:spLocks noGrp="1"/>
          </p:cNvSpPr>
          <p:nvPr>
            <p:ph type="ftr" sz="quarter" idx="11"/>
          </p:nvPr>
        </p:nvSpPr>
        <p:spPr>
          <a:xfrm>
            <a:off x="0" y="6407944"/>
            <a:ext cx="6730753" cy="365125"/>
          </a:xfrm>
        </p:spPr>
        <p:txBody>
          <a:bodyPr/>
          <a:lstStyle/>
          <a:p>
            <a:r>
              <a:rPr lang="en-US" dirty="0" smtClean="0">
                <a:solidFill>
                  <a:schemeClr val="tx1"/>
                </a:solidFill>
              </a:rPr>
              <a:t>The 4th Biennial International Business, Banking and Finance Conference June 21-24, 2011</a:t>
            </a:r>
            <a:endParaRPr lang="en-US" dirty="0">
              <a:solidFill>
                <a:schemeClr val="tx1"/>
              </a:solidFill>
            </a:endParaRPr>
          </a:p>
        </p:txBody>
      </p:sp>
      <p:sp>
        <p:nvSpPr>
          <p:cNvPr id="5" name="Slide Number Placeholder 4"/>
          <p:cNvSpPr>
            <a:spLocks noGrp="1"/>
          </p:cNvSpPr>
          <p:nvPr>
            <p:ph type="sldNum" sz="quarter" idx="12"/>
          </p:nvPr>
        </p:nvSpPr>
        <p:spPr/>
        <p:txBody>
          <a:bodyPr/>
          <a:lstStyle/>
          <a:p>
            <a:fld id="{F511F52D-C1CB-4DF5-95DF-1D36390E9128}"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2657"/>
            <a:ext cx="7772400" cy="576063"/>
          </a:xfrm>
        </p:spPr>
        <p:txBody>
          <a:bodyPr>
            <a:normAutofit/>
          </a:bodyPr>
          <a:lstStyle/>
          <a:p>
            <a:pPr algn="l"/>
            <a:r>
              <a:rPr lang="en-US" sz="2000" dirty="0" smtClean="0">
                <a:latin typeface="Arial Black" pitchFamily="34" charset="0"/>
              </a:rPr>
              <a:t>The jobs to be done by the SMEs:</a:t>
            </a:r>
            <a:endParaRPr lang="nl-NL" sz="2000" dirty="0"/>
          </a:p>
        </p:txBody>
      </p:sp>
      <p:sp>
        <p:nvSpPr>
          <p:cNvPr id="3" name="Subtitle 2"/>
          <p:cNvSpPr>
            <a:spLocks noGrp="1"/>
          </p:cNvSpPr>
          <p:nvPr>
            <p:ph type="subTitle" idx="1"/>
          </p:nvPr>
        </p:nvSpPr>
        <p:spPr>
          <a:xfrm>
            <a:off x="685800" y="1412776"/>
            <a:ext cx="7772400" cy="3398535"/>
          </a:xfrm>
        </p:spPr>
        <p:txBody>
          <a:bodyPr>
            <a:normAutofit/>
          </a:bodyPr>
          <a:lstStyle/>
          <a:p>
            <a:pPr marL="342900" indent="-342900" algn="l">
              <a:buAutoNum type="arabicPeriod"/>
            </a:pPr>
            <a:r>
              <a:rPr lang="en-US" sz="1600" b="1" dirty="0" smtClean="0">
                <a:latin typeface="+mj-lt"/>
                <a:cs typeface="Times New Roman" pitchFamily="18" charset="0"/>
              </a:rPr>
              <a:t>Forming </a:t>
            </a:r>
            <a:r>
              <a:rPr lang="en-US" sz="1600" b="1" u="sng" dirty="0" smtClean="0">
                <a:latin typeface="+mj-lt"/>
                <a:cs typeface="Times New Roman" pitchFamily="18" charset="0"/>
              </a:rPr>
              <a:t>business groups</a:t>
            </a:r>
            <a:r>
              <a:rPr lang="en-US" sz="1600" b="1" dirty="0" smtClean="0">
                <a:latin typeface="+mj-lt"/>
                <a:cs typeface="Times New Roman" pitchFamily="18" charset="0"/>
              </a:rPr>
              <a:t>, the so- called </a:t>
            </a:r>
            <a:r>
              <a:rPr lang="en-US" sz="1600" b="1" u="sng" dirty="0" smtClean="0">
                <a:latin typeface="+mj-lt"/>
                <a:cs typeface="Times New Roman" pitchFamily="18" charset="0"/>
              </a:rPr>
              <a:t>SME clusters </a:t>
            </a:r>
            <a:r>
              <a:rPr lang="en-US" sz="1600" dirty="0" smtClean="0">
                <a:latin typeface="+mj-lt"/>
                <a:cs typeface="Times New Roman" pitchFamily="18" charset="0"/>
              </a:rPr>
              <a:t>:</a:t>
            </a:r>
          </a:p>
          <a:p>
            <a:pPr marL="342900" indent="-342900" algn="l"/>
            <a:r>
              <a:rPr lang="en-US" sz="1600" dirty="0" smtClean="0">
                <a:latin typeface="+mj-lt"/>
                <a:cs typeface="Times New Roman" pitchFamily="18" charset="0"/>
              </a:rPr>
              <a:t>           a.  The access to bank loans will be easier.</a:t>
            </a:r>
            <a:endParaRPr lang="en-US" sz="1600" b="1" dirty="0" smtClean="0">
              <a:latin typeface="+mj-lt"/>
              <a:cs typeface="Times New Roman" pitchFamily="18" charset="0"/>
            </a:endParaRPr>
          </a:p>
          <a:p>
            <a:pPr marL="342900" indent="-342900" algn="l"/>
            <a:r>
              <a:rPr lang="en-US" sz="1600" dirty="0" smtClean="0">
                <a:latin typeface="+mj-lt"/>
                <a:cs typeface="Times New Roman" pitchFamily="18" charset="0"/>
              </a:rPr>
              <a:t>           b.  Means a certain degree of risk diversification.</a:t>
            </a:r>
          </a:p>
          <a:p>
            <a:pPr marL="342900" indent="-342900" algn="l"/>
            <a:r>
              <a:rPr lang="en-US" sz="1600" dirty="0" smtClean="0">
                <a:latin typeface="+mj-lt"/>
                <a:cs typeface="Times New Roman" pitchFamily="18" charset="0"/>
              </a:rPr>
              <a:t>           c.  Helps reducing procurement costs. </a:t>
            </a:r>
          </a:p>
          <a:p>
            <a:pPr marL="342900" indent="-342900" algn="l"/>
            <a:r>
              <a:rPr lang="en-US" sz="1600" dirty="0" smtClean="0">
                <a:latin typeface="+mj-lt"/>
                <a:cs typeface="Times New Roman" pitchFamily="18" charset="0"/>
              </a:rPr>
              <a:t>           d.  Ability to invest in quality will increase.</a:t>
            </a:r>
          </a:p>
          <a:p>
            <a:pPr marL="342900" indent="-342900" algn="l"/>
            <a:r>
              <a:rPr lang="en-US" sz="1600" dirty="0" smtClean="0">
                <a:latin typeface="+mj-lt"/>
                <a:cs typeface="Times New Roman" pitchFamily="18" charset="0"/>
              </a:rPr>
              <a:t>           e.  Easier meeting customer demands abroad, because they will be       </a:t>
            </a:r>
          </a:p>
          <a:p>
            <a:pPr marL="342900" indent="-342900" algn="l"/>
            <a:r>
              <a:rPr lang="en-US" sz="1600" dirty="0" smtClean="0">
                <a:latin typeface="+mj-lt"/>
                <a:cs typeface="Times New Roman" pitchFamily="18" charset="0"/>
              </a:rPr>
              <a:t>                able to increase their production. </a:t>
            </a:r>
          </a:p>
          <a:p>
            <a:pPr marL="342900" indent="-342900" algn="l">
              <a:buAutoNum type="alphaLcPeriod"/>
            </a:pPr>
            <a:endParaRPr lang="en-US" sz="1400" b="1" dirty="0" smtClean="0"/>
          </a:p>
          <a:p>
            <a:pPr marL="342900" indent="-342900" algn="l">
              <a:buAutoNum type="alphaLcPeriod"/>
            </a:pPr>
            <a:endParaRPr lang="en-US" sz="1400" dirty="0" smtClean="0"/>
          </a:p>
          <a:p>
            <a:pPr marL="800100" lvl="1" indent="-342900" algn="l">
              <a:buAutoNum type="alphaLcPeriod"/>
            </a:pPr>
            <a:endParaRPr lang="en-US" sz="1200" dirty="0" smtClean="0"/>
          </a:p>
          <a:p>
            <a:pPr marL="342900" indent="-342900" algn="l">
              <a:buAutoNum type="alphaLcPeriod"/>
            </a:pPr>
            <a:endParaRPr lang="en-US" sz="1600" dirty="0" smtClean="0"/>
          </a:p>
          <a:p>
            <a:pPr marL="342900" indent="-342900" algn="l">
              <a:buAutoNum type="alphaLcPeriod"/>
            </a:pPr>
            <a:endParaRPr lang="nl-NL" sz="1600" dirty="0"/>
          </a:p>
        </p:txBody>
      </p:sp>
      <p:sp>
        <p:nvSpPr>
          <p:cNvPr id="4" name="Footer Placeholder 3"/>
          <p:cNvSpPr>
            <a:spLocks noGrp="1"/>
          </p:cNvSpPr>
          <p:nvPr>
            <p:ph type="ftr" sz="quarter" idx="11"/>
          </p:nvPr>
        </p:nvSpPr>
        <p:spPr>
          <a:xfrm>
            <a:off x="0" y="6407944"/>
            <a:ext cx="6730753" cy="365125"/>
          </a:xfrm>
        </p:spPr>
        <p:txBody>
          <a:bodyPr/>
          <a:lstStyle/>
          <a:p>
            <a:r>
              <a:rPr lang="en-US" dirty="0" smtClean="0">
                <a:solidFill>
                  <a:schemeClr val="tx1"/>
                </a:solidFill>
              </a:rPr>
              <a:t>The 4th Biennial International Business, Banking and Finance Conference June 21-24, 2011</a:t>
            </a:r>
            <a:endParaRPr lang="en-US" dirty="0">
              <a:solidFill>
                <a:schemeClr val="tx1"/>
              </a:solidFill>
            </a:endParaRPr>
          </a:p>
        </p:txBody>
      </p:sp>
      <p:sp>
        <p:nvSpPr>
          <p:cNvPr id="5" name="Slide Number Placeholder 4"/>
          <p:cNvSpPr>
            <a:spLocks noGrp="1"/>
          </p:cNvSpPr>
          <p:nvPr>
            <p:ph type="sldNum" sz="quarter" idx="12"/>
          </p:nvPr>
        </p:nvSpPr>
        <p:spPr/>
        <p:txBody>
          <a:bodyPr/>
          <a:lstStyle/>
          <a:p>
            <a:fld id="{F511F52D-C1CB-4DF5-95DF-1D36390E9128}"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2657"/>
            <a:ext cx="7772400" cy="576063"/>
          </a:xfrm>
        </p:spPr>
        <p:txBody>
          <a:bodyPr>
            <a:normAutofit/>
          </a:bodyPr>
          <a:lstStyle/>
          <a:p>
            <a:pPr algn="l"/>
            <a:r>
              <a:rPr lang="en-US" sz="2000" dirty="0" smtClean="0">
                <a:latin typeface="Arial Black" pitchFamily="34" charset="0"/>
              </a:rPr>
              <a:t>The jobs to be done by the SMEs: </a:t>
            </a:r>
            <a:r>
              <a:rPr lang="en-US" sz="1400" dirty="0" smtClean="0">
                <a:latin typeface="Arial Black" pitchFamily="34" charset="0"/>
              </a:rPr>
              <a:t>(Continued)</a:t>
            </a:r>
            <a:endParaRPr lang="nl-NL" sz="1400" dirty="0">
              <a:latin typeface="Arial Black" pitchFamily="34" charset="0"/>
              <a:cs typeface="Times New Roman" pitchFamily="18" charset="0"/>
            </a:endParaRPr>
          </a:p>
        </p:txBody>
      </p:sp>
      <p:sp>
        <p:nvSpPr>
          <p:cNvPr id="3" name="Subtitle 2"/>
          <p:cNvSpPr>
            <a:spLocks noGrp="1"/>
          </p:cNvSpPr>
          <p:nvPr>
            <p:ph type="subTitle" idx="1"/>
          </p:nvPr>
        </p:nvSpPr>
        <p:spPr>
          <a:xfrm>
            <a:off x="685800" y="1268760"/>
            <a:ext cx="7772400" cy="3731875"/>
          </a:xfrm>
        </p:spPr>
        <p:txBody>
          <a:bodyPr>
            <a:normAutofit fontScale="47500" lnSpcReduction="20000"/>
          </a:bodyPr>
          <a:lstStyle/>
          <a:p>
            <a:pPr marL="514350" lvl="0" indent="-514350" algn="l">
              <a:buAutoNum type="arabicPeriod" startAt="2"/>
            </a:pPr>
            <a:r>
              <a:rPr lang="en-US" sz="2900" b="1" dirty="0" smtClean="0">
                <a:latin typeface="+mj-lt"/>
                <a:cs typeface="Times New Roman" pitchFamily="18" charset="0"/>
              </a:rPr>
              <a:t>Abandon the lack of knowledge, experience and talent by participating in seminars, trainings and workshops, organized by local business associations or the government:</a:t>
            </a:r>
          </a:p>
          <a:p>
            <a:pPr lvl="0" algn="l"/>
            <a:r>
              <a:rPr lang="en-US" sz="2900" dirty="0" smtClean="0">
                <a:latin typeface="+mj-lt"/>
                <a:cs typeface="Times New Roman" pitchFamily="18" charset="0"/>
              </a:rPr>
              <a:t>            -  </a:t>
            </a:r>
            <a:r>
              <a:rPr lang="en-US" sz="2900" i="1" dirty="0" smtClean="0">
                <a:latin typeface="+mj-lt"/>
                <a:cs typeface="Times New Roman" pitchFamily="18" charset="0"/>
              </a:rPr>
              <a:t>This make them be able writing own business projects and </a:t>
            </a:r>
            <a:r>
              <a:rPr lang="en-US" sz="2900" i="1" u="sng" dirty="0" smtClean="0">
                <a:latin typeface="+mj-lt"/>
                <a:cs typeface="Times New Roman" pitchFamily="18" charset="0"/>
              </a:rPr>
              <a:t>representing this      </a:t>
            </a:r>
          </a:p>
          <a:p>
            <a:pPr lvl="0" algn="l"/>
            <a:r>
              <a:rPr lang="en-US" sz="2900" i="1" dirty="0" smtClean="0">
                <a:latin typeface="+mj-lt"/>
                <a:cs typeface="Times New Roman" pitchFamily="18" charset="0"/>
              </a:rPr>
              <a:t>                </a:t>
            </a:r>
            <a:r>
              <a:rPr lang="en-US" sz="2900" i="1" u="sng" dirty="0" smtClean="0">
                <a:latin typeface="+mj-lt"/>
                <a:cs typeface="Times New Roman" pitchFamily="18" charset="0"/>
              </a:rPr>
              <a:t>to the banks properly.</a:t>
            </a:r>
          </a:p>
          <a:p>
            <a:pPr lvl="0" algn="l"/>
            <a:r>
              <a:rPr lang="en-US" sz="2900" i="1" dirty="0" smtClean="0">
                <a:latin typeface="+mj-lt"/>
                <a:cs typeface="Times New Roman" pitchFamily="18" charset="0"/>
              </a:rPr>
              <a:t>            -  Can help getting better access to international business markets, because </a:t>
            </a:r>
          </a:p>
          <a:p>
            <a:pPr lvl="0" algn="l"/>
            <a:r>
              <a:rPr lang="en-US" sz="2900" i="1" dirty="0" smtClean="0">
                <a:latin typeface="+mj-lt"/>
                <a:cs typeface="Times New Roman" pitchFamily="18" charset="0"/>
              </a:rPr>
              <a:t>                these associations have connections with all kind of businesses, buyers,  </a:t>
            </a:r>
          </a:p>
          <a:p>
            <a:pPr lvl="0" algn="l"/>
            <a:r>
              <a:rPr lang="en-US" sz="2900" i="1" dirty="0" smtClean="0">
                <a:latin typeface="+mj-lt"/>
                <a:cs typeface="Times New Roman" pitchFamily="18" charset="0"/>
              </a:rPr>
              <a:t>                suppliers etc.</a:t>
            </a:r>
          </a:p>
          <a:p>
            <a:pPr marL="514350" lvl="0" indent="-514350" algn="l">
              <a:buAutoNum type="arabicPeriod" startAt="3"/>
            </a:pPr>
            <a:endParaRPr lang="en-US" sz="2900" b="1" dirty="0" smtClean="0">
              <a:latin typeface="+mj-lt"/>
              <a:cs typeface="Times New Roman" pitchFamily="18" charset="0"/>
            </a:endParaRPr>
          </a:p>
          <a:p>
            <a:pPr marL="514350" lvl="0" indent="-514350" algn="l">
              <a:buAutoNum type="arabicPeriod" startAt="3"/>
            </a:pPr>
            <a:r>
              <a:rPr lang="en-US" sz="2900" b="1" dirty="0" smtClean="0">
                <a:latin typeface="+mj-lt"/>
                <a:cs typeface="Times New Roman" pitchFamily="18" charset="0"/>
              </a:rPr>
              <a:t>They have to pick up networking seriously</a:t>
            </a:r>
            <a:r>
              <a:rPr lang="en-US" sz="2900" dirty="0" smtClean="0">
                <a:latin typeface="+mj-lt"/>
                <a:cs typeface="Times New Roman" pitchFamily="18" charset="0"/>
              </a:rPr>
              <a:t> , this is vital for meeting new customers and contacts, and gathering information and advice. It is the easiest ways to generate new business. They must, more than ever, use the opportunities ICT offers.</a:t>
            </a:r>
          </a:p>
          <a:p>
            <a:pPr marL="514350" lvl="0" indent="-514350" algn="l">
              <a:buAutoNum type="arabicPeriod" startAt="4"/>
            </a:pPr>
            <a:endParaRPr lang="en-US" sz="2900" b="1" dirty="0" smtClean="0">
              <a:latin typeface="+mj-lt"/>
              <a:cs typeface="Times New Roman" pitchFamily="18" charset="0"/>
            </a:endParaRPr>
          </a:p>
          <a:p>
            <a:pPr marL="514350" lvl="0" indent="-514350" algn="l">
              <a:buAutoNum type="arabicPeriod" startAt="4"/>
            </a:pPr>
            <a:r>
              <a:rPr lang="en-US" sz="2900" b="1" dirty="0" smtClean="0">
                <a:latin typeface="+mj-lt"/>
                <a:cs typeface="Times New Roman" pitchFamily="18" charset="0"/>
              </a:rPr>
              <a:t>The SMEs must set timeframes and mechanisms for implementation of all measures they plan</a:t>
            </a:r>
            <a:r>
              <a:rPr lang="en-US" sz="2900" dirty="0" smtClean="0">
                <a:latin typeface="+mj-lt"/>
                <a:cs typeface="Times New Roman" pitchFamily="18" charset="0"/>
              </a:rPr>
              <a:t>.</a:t>
            </a:r>
            <a:endParaRPr lang="nl-NL" sz="2900" dirty="0" smtClean="0">
              <a:latin typeface="+mj-lt"/>
              <a:cs typeface="Times New Roman" pitchFamily="18" charset="0"/>
            </a:endParaRPr>
          </a:p>
          <a:p>
            <a:pPr marL="228600" indent="-228600" algn="l">
              <a:buAutoNum type="arabicPeriod" startAt="4"/>
            </a:pPr>
            <a:endParaRPr lang="nl-NL" sz="1200" dirty="0">
              <a:latin typeface="Times New Roman" pitchFamily="18" charset="0"/>
              <a:cs typeface="Times New Roman" pitchFamily="18" charset="0"/>
            </a:endParaRPr>
          </a:p>
        </p:txBody>
      </p:sp>
      <p:sp>
        <p:nvSpPr>
          <p:cNvPr id="4" name="Footer Placeholder 3"/>
          <p:cNvSpPr>
            <a:spLocks noGrp="1"/>
          </p:cNvSpPr>
          <p:nvPr>
            <p:ph type="ftr" sz="quarter" idx="11"/>
          </p:nvPr>
        </p:nvSpPr>
        <p:spPr>
          <a:xfrm>
            <a:off x="0" y="6407944"/>
            <a:ext cx="6730753" cy="365125"/>
          </a:xfrm>
        </p:spPr>
        <p:txBody>
          <a:bodyPr/>
          <a:lstStyle/>
          <a:p>
            <a:r>
              <a:rPr lang="en-US" dirty="0" smtClean="0">
                <a:solidFill>
                  <a:schemeClr val="tx1"/>
                </a:solidFill>
              </a:rPr>
              <a:t>The 4th Biennial International Business, Banking and Finance Conference June 21-24, 2011</a:t>
            </a:r>
            <a:endParaRPr lang="en-US" dirty="0">
              <a:solidFill>
                <a:schemeClr val="tx1"/>
              </a:solidFill>
            </a:endParaRPr>
          </a:p>
        </p:txBody>
      </p:sp>
      <p:sp>
        <p:nvSpPr>
          <p:cNvPr id="5" name="Slide Number Placeholder 4"/>
          <p:cNvSpPr>
            <a:spLocks noGrp="1"/>
          </p:cNvSpPr>
          <p:nvPr>
            <p:ph type="sldNum" sz="quarter" idx="12"/>
          </p:nvPr>
        </p:nvSpPr>
        <p:spPr/>
        <p:txBody>
          <a:bodyPr/>
          <a:lstStyle/>
          <a:p>
            <a:fld id="{F511F52D-C1CB-4DF5-95DF-1D36390E9128}"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20689"/>
            <a:ext cx="7772400" cy="504055"/>
          </a:xfrm>
        </p:spPr>
        <p:txBody>
          <a:bodyPr>
            <a:normAutofit/>
          </a:bodyPr>
          <a:lstStyle/>
          <a:p>
            <a:pPr algn="l"/>
            <a:r>
              <a:rPr lang="en-US" sz="2000" dirty="0" smtClean="0">
                <a:latin typeface="Arial Black" pitchFamily="34" charset="0"/>
              </a:rPr>
              <a:t>The jobs to be done by the governments:</a:t>
            </a:r>
            <a:endParaRPr lang="nl-NL" sz="2000" dirty="0">
              <a:latin typeface="Arial Black" pitchFamily="34" charset="0"/>
            </a:endParaRPr>
          </a:p>
        </p:txBody>
      </p:sp>
      <p:sp>
        <p:nvSpPr>
          <p:cNvPr id="3" name="Subtitle 2"/>
          <p:cNvSpPr>
            <a:spLocks noGrp="1"/>
          </p:cNvSpPr>
          <p:nvPr>
            <p:ph type="subTitle" idx="1"/>
          </p:nvPr>
        </p:nvSpPr>
        <p:spPr>
          <a:xfrm>
            <a:off x="685800" y="1412776"/>
            <a:ext cx="7772400" cy="3672408"/>
          </a:xfrm>
        </p:spPr>
        <p:txBody>
          <a:bodyPr>
            <a:normAutofit fontScale="92500" lnSpcReduction="20000"/>
          </a:bodyPr>
          <a:lstStyle/>
          <a:p>
            <a:pPr marL="342900" indent="-342900" algn="l">
              <a:buAutoNum type="arabicPeriod"/>
            </a:pPr>
            <a:r>
              <a:rPr lang="en-US" sz="1600" dirty="0" smtClean="0">
                <a:solidFill>
                  <a:schemeClr val="tx1"/>
                </a:solidFill>
                <a:latin typeface="+mj-lt"/>
                <a:cs typeface="Times New Roman" pitchFamily="18" charset="0"/>
              </a:rPr>
              <a:t>Recognize those SMEs with great contribution to employment, income generation and economic development.</a:t>
            </a:r>
          </a:p>
          <a:p>
            <a:pPr marL="342900" indent="-342900" algn="l">
              <a:buAutoNum type="arabicPeriod"/>
            </a:pPr>
            <a:endParaRPr lang="en-US" sz="1600" dirty="0" smtClean="0">
              <a:solidFill>
                <a:schemeClr val="tx1"/>
              </a:solidFill>
              <a:latin typeface="+mj-lt"/>
              <a:cs typeface="Times New Roman" pitchFamily="18" charset="0"/>
            </a:endParaRPr>
          </a:p>
          <a:p>
            <a:pPr marL="342900" indent="-342900" algn="l">
              <a:buAutoNum type="arabicPeriod"/>
            </a:pPr>
            <a:r>
              <a:rPr lang="en-US" sz="1600" dirty="0" smtClean="0">
                <a:solidFill>
                  <a:schemeClr val="tx1"/>
                </a:solidFill>
                <a:latin typeface="+mj-lt"/>
                <a:cs typeface="Times New Roman" pitchFamily="18" charset="0"/>
              </a:rPr>
              <a:t>Good governance, to restore the business confidence:</a:t>
            </a:r>
          </a:p>
          <a:p>
            <a:pPr marL="342900" indent="-342900" algn="l"/>
            <a:r>
              <a:rPr lang="en-US" sz="1600" dirty="0" smtClean="0">
                <a:solidFill>
                  <a:schemeClr val="tx1"/>
                </a:solidFill>
                <a:latin typeface="+mj-lt"/>
                <a:cs typeface="Times New Roman" pitchFamily="18" charset="0"/>
              </a:rPr>
              <a:t>		 </a:t>
            </a:r>
            <a:r>
              <a:rPr lang="en-US" sz="1600" i="1" dirty="0" smtClean="0">
                <a:solidFill>
                  <a:schemeClr val="tx1"/>
                </a:solidFill>
                <a:latin typeface="+mj-lt"/>
                <a:cs typeface="Times New Roman" pitchFamily="18" charset="0"/>
              </a:rPr>
              <a:t>a. A good public-private relationship has to be created.</a:t>
            </a:r>
          </a:p>
          <a:p>
            <a:pPr marL="342900" indent="-342900" algn="l"/>
            <a:r>
              <a:rPr lang="en-US" sz="1600" i="1" dirty="0" smtClean="0">
                <a:solidFill>
                  <a:schemeClr val="tx1"/>
                </a:solidFill>
                <a:latin typeface="+mj-lt"/>
                <a:cs typeface="Times New Roman" pitchFamily="18" charset="0"/>
              </a:rPr>
              <a:t>		 b. Policymakers have to put in place more transparency and </a:t>
            </a:r>
          </a:p>
          <a:p>
            <a:pPr marL="342900" indent="-342900" algn="l"/>
            <a:r>
              <a:rPr lang="en-US" sz="1600" i="1" dirty="0" smtClean="0">
                <a:solidFill>
                  <a:schemeClr val="tx1"/>
                </a:solidFill>
                <a:latin typeface="+mj-lt"/>
                <a:cs typeface="Times New Roman" pitchFamily="18" charset="0"/>
              </a:rPr>
              <a:t>                  focused policy. </a:t>
            </a:r>
          </a:p>
          <a:p>
            <a:pPr marL="342900" indent="-342900" algn="l"/>
            <a:endParaRPr lang="nl-NL" sz="1600" dirty="0" smtClean="0">
              <a:solidFill>
                <a:schemeClr val="tx1"/>
              </a:solidFill>
              <a:latin typeface="+mj-lt"/>
              <a:cs typeface="Times New Roman" pitchFamily="18" charset="0"/>
            </a:endParaRPr>
          </a:p>
          <a:p>
            <a:pPr marL="342900" indent="-342900" algn="l">
              <a:buAutoNum type="arabicPeriod" startAt="3"/>
            </a:pPr>
            <a:r>
              <a:rPr lang="en-US" sz="1600" dirty="0" smtClean="0">
                <a:latin typeface="+mj-lt"/>
                <a:cs typeface="Times New Roman" pitchFamily="18" charset="0"/>
              </a:rPr>
              <a:t>Work on governmental laws and policies for attractive investment climate. Barriers for’ exporting’ companies have to be eliminated.</a:t>
            </a:r>
          </a:p>
          <a:p>
            <a:pPr marL="342900" indent="-342900" algn="l">
              <a:buAutoNum type="arabicPeriod" startAt="3"/>
            </a:pPr>
            <a:endParaRPr lang="en-US" sz="1600" dirty="0" smtClean="0">
              <a:latin typeface="+mj-lt"/>
              <a:cs typeface="Times New Roman" pitchFamily="18" charset="0"/>
            </a:endParaRPr>
          </a:p>
          <a:p>
            <a:pPr marL="342900" indent="-342900" algn="l">
              <a:buAutoNum type="arabicPeriod" startAt="3"/>
            </a:pPr>
            <a:r>
              <a:rPr lang="en-US" sz="1600" dirty="0" smtClean="0">
                <a:latin typeface="+mj-lt"/>
                <a:cs typeface="Times New Roman" pitchFamily="18" charset="0"/>
              </a:rPr>
              <a:t>Become more business-friendly to realize economic growth:</a:t>
            </a:r>
          </a:p>
          <a:p>
            <a:pPr marL="342900" indent="-342900" algn="l"/>
            <a:r>
              <a:rPr lang="en-US" sz="1600" dirty="0" smtClean="0">
                <a:latin typeface="+mj-lt"/>
                <a:cs typeface="Times New Roman" pitchFamily="18" charset="0"/>
              </a:rPr>
              <a:t>		a. </a:t>
            </a:r>
            <a:r>
              <a:rPr lang="en-US" sz="1600" i="1" dirty="0" smtClean="0">
                <a:latin typeface="+mj-lt"/>
                <a:cs typeface="Times New Roman" pitchFamily="18" charset="0"/>
              </a:rPr>
              <a:t>Reduce the time required to issue permits.</a:t>
            </a:r>
            <a:r>
              <a:rPr lang="en-US" sz="1600" dirty="0" smtClean="0">
                <a:latin typeface="+mj-lt"/>
              </a:rPr>
              <a:t> </a:t>
            </a:r>
          </a:p>
          <a:p>
            <a:pPr marL="342900" indent="-342900" algn="l"/>
            <a:r>
              <a:rPr lang="en-US" sz="1600" dirty="0" smtClean="0">
                <a:latin typeface="+mj-lt"/>
                <a:cs typeface="Times New Roman" pitchFamily="18" charset="0"/>
              </a:rPr>
              <a:t>		b. </a:t>
            </a:r>
            <a:r>
              <a:rPr lang="en-US" sz="1600" i="1" dirty="0" smtClean="0">
                <a:latin typeface="+mj-lt"/>
                <a:cs typeface="Times New Roman" pitchFamily="18" charset="0"/>
              </a:rPr>
              <a:t>Reduce the time it takes to start a business.</a:t>
            </a:r>
          </a:p>
          <a:p>
            <a:pPr marL="342900" indent="-342900" algn="l">
              <a:buAutoNum type="arabicPeriod" startAt="3"/>
            </a:pPr>
            <a:endParaRPr lang="en-US" sz="1400" dirty="0" smtClean="0"/>
          </a:p>
          <a:p>
            <a:pPr marL="342900" indent="-342900" algn="l"/>
            <a:r>
              <a:rPr lang="en-US" sz="1400" dirty="0" smtClean="0"/>
              <a:t>		</a:t>
            </a:r>
          </a:p>
          <a:p>
            <a:pPr marL="342900" indent="-342900" algn="l"/>
            <a:endParaRPr lang="en-US" sz="1400" i="1" dirty="0" smtClean="0"/>
          </a:p>
        </p:txBody>
      </p:sp>
      <p:sp>
        <p:nvSpPr>
          <p:cNvPr id="4" name="Footer Placeholder 3"/>
          <p:cNvSpPr>
            <a:spLocks noGrp="1"/>
          </p:cNvSpPr>
          <p:nvPr>
            <p:ph type="ftr" sz="quarter" idx="11"/>
          </p:nvPr>
        </p:nvSpPr>
        <p:spPr>
          <a:xfrm>
            <a:off x="0" y="6407944"/>
            <a:ext cx="6730753" cy="365125"/>
          </a:xfrm>
        </p:spPr>
        <p:txBody>
          <a:bodyPr/>
          <a:lstStyle/>
          <a:p>
            <a:r>
              <a:rPr lang="en-US" dirty="0" smtClean="0">
                <a:solidFill>
                  <a:schemeClr val="tx1"/>
                </a:solidFill>
              </a:rPr>
              <a:t>The 4th Biennial International Business, Banking and Finance Conference June 21-24, 2011</a:t>
            </a:r>
            <a:endParaRPr lang="en-US" dirty="0">
              <a:solidFill>
                <a:schemeClr val="tx1"/>
              </a:solidFill>
            </a:endParaRPr>
          </a:p>
        </p:txBody>
      </p:sp>
      <p:sp>
        <p:nvSpPr>
          <p:cNvPr id="5" name="Slide Number Placeholder 4"/>
          <p:cNvSpPr>
            <a:spLocks noGrp="1"/>
          </p:cNvSpPr>
          <p:nvPr>
            <p:ph type="sldNum" sz="quarter" idx="12"/>
          </p:nvPr>
        </p:nvSpPr>
        <p:spPr/>
        <p:txBody>
          <a:bodyPr/>
          <a:lstStyle/>
          <a:p>
            <a:fld id="{F511F52D-C1CB-4DF5-95DF-1D36390E9128}"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57166"/>
            <a:ext cx="7772400" cy="3714775"/>
          </a:xfrm>
        </p:spPr>
        <p:txBody>
          <a:bodyPr>
            <a:normAutofit fontScale="90000"/>
          </a:bodyPr>
          <a:lstStyle/>
          <a:p>
            <a:pPr algn="l"/>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Financial crisis        affected the economies of almost all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countries worldwide.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Countries with a poor economic diversification: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a. Suffered more than those where they have a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relatively well diversified economy.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b. Both local and foreign entrepreneurs in many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countries have gone bankrupt.</a:t>
            </a:r>
            <a:endParaRPr lang="nl-NL" sz="2800" dirty="0">
              <a:latin typeface="Times New Roman" pitchFamily="18" charset="0"/>
              <a:cs typeface="Times New Roman" pitchFamily="18" charset="0"/>
            </a:endParaRPr>
          </a:p>
        </p:txBody>
      </p:sp>
      <p:sp>
        <p:nvSpPr>
          <p:cNvPr id="5" name="Subtitle 4"/>
          <p:cNvSpPr>
            <a:spLocks noGrp="1"/>
          </p:cNvSpPr>
          <p:nvPr>
            <p:ph type="subTitle" idx="1"/>
          </p:nvPr>
        </p:nvSpPr>
        <p:spPr>
          <a:xfrm>
            <a:off x="685800" y="4357693"/>
            <a:ext cx="7772400" cy="453617"/>
          </a:xfrm>
        </p:spPr>
        <p:txBody>
          <a:bodyPr>
            <a:normAutofit fontScale="92500" lnSpcReduction="10000"/>
          </a:bodyPr>
          <a:lstStyle/>
          <a:p>
            <a:endParaRPr lang="nl-NL" dirty="0"/>
          </a:p>
        </p:txBody>
      </p:sp>
      <p:sp>
        <p:nvSpPr>
          <p:cNvPr id="4" name="Footer Placeholder 3"/>
          <p:cNvSpPr>
            <a:spLocks noGrp="1"/>
          </p:cNvSpPr>
          <p:nvPr>
            <p:ph type="ftr" sz="quarter" idx="11"/>
          </p:nvPr>
        </p:nvSpPr>
        <p:spPr>
          <a:xfrm>
            <a:off x="0" y="6407944"/>
            <a:ext cx="6730753" cy="365125"/>
          </a:xfrm>
        </p:spPr>
        <p:txBody>
          <a:bodyPr/>
          <a:lstStyle/>
          <a:p>
            <a:r>
              <a:rPr lang="en-US" dirty="0" smtClean="0">
                <a:solidFill>
                  <a:schemeClr val="tx1"/>
                </a:solidFill>
              </a:rPr>
              <a:t>The 4th Biennial International Business, Banking and Finance Conference June 21-24, 2011</a:t>
            </a:r>
            <a:endParaRPr lang="en-US" dirty="0">
              <a:solidFill>
                <a:schemeClr val="tx1"/>
              </a:solidFill>
            </a:endParaRPr>
          </a:p>
        </p:txBody>
      </p:sp>
      <p:sp>
        <p:nvSpPr>
          <p:cNvPr id="6" name="Right Arrow 5"/>
          <p:cNvSpPr/>
          <p:nvPr/>
        </p:nvSpPr>
        <p:spPr>
          <a:xfrm>
            <a:off x="2915816" y="1124744"/>
            <a:ext cx="500066" cy="1428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Slide Number Placeholder 6"/>
          <p:cNvSpPr>
            <a:spLocks noGrp="1"/>
          </p:cNvSpPr>
          <p:nvPr>
            <p:ph type="sldNum" sz="quarter" idx="12"/>
          </p:nvPr>
        </p:nvSpPr>
        <p:spPr/>
        <p:txBody>
          <a:bodyPr/>
          <a:lstStyle/>
          <a:p>
            <a:fld id="{F511F52D-C1CB-4DF5-95DF-1D36390E9128}"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0649"/>
            <a:ext cx="7772400" cy="648071"/>
          </a:xfrm>
        </p:spPr>
        <p:txBody>
          <a:bodyPr>
            <a:normAutofit/>
          </a:bodyPr>
          <a:lstStyle/>
          <a:p>
            <a:pPr algn="l"/>
            <a:r>
              <a:rPr lang="en-US" sz="2000" dirty="0" smtClean="0">
                <a:latin typeface="Arial Black" pitchFamily="34" charset="0"/>
              </a:rPr>
              <a:t>The jobs to be done by the governments</a:t>
            </a:r>
            <a:r>
              <a:rPr lang="en-US" sz="1400" dirty="0" smtClean="0">
                <a:latin typeface="Arial Black" pitchFamily="34" charset="0"/>
              </a:rPr>
              <a:t>:</a:t>
            </a:r>
            <a:r>
              <a:rPr lang="en-US" sz="1400" dirty="0" smtClean="0"/>
              <a:t>(</a:t>
            </a:r>
            <a:r>
              <a:rPr lang="en-US" sz="1400" dirty="0" smtClean="0">
                <a:latin typeface="Times New Roman" pitchFamily="18" charset="0"/>
                <a:cs typeface="Times New Roman" pitchFamily="18" charset="0"/>
              </a:rPr>
              <a:t>Continued</a:t>
            </a:r>
            <a:r>
              <a:rPr lang="en-US" sz="1400" dirty="0" smtClean="0"/>
              <a:t>)</a:t>
            </a:r>
            <a:r>
              <a:rPr lang="nl-NL" sz="1400" dirty="0" smtClean="0"/>
              <a:t/>
            </a:r>
            <a:br>
              <a:rPr lang="nl-NL" sz="1400" dirty="0" smtClean="0"/>
            </a:br>
            <a:endParaRPr lang="nl-NL" sz="1400" dirty="0">
              <a:latin typeface="Times New Roman" pitchFamily="18" charset="0"/>
              <a:cs typeface="Times New Roman" pitchFamily="18" charset="0"/>
            </a:endParaRPr>
          </a:p>
        </p:txBody>
      </p:sp>
      <p:sp>
        <p:nvSpPr>
          <p:cNvPr id="3" name="Subtitle 2"/>
          <p:cNvSpPr>
            <a:spLocks noGrp="1"/>
          </p:cNvSpPr>
          <p:nvPr>
            <p:ph type="subTitle" idx="1"/>
          </p:nvPr>
        </p:nvSpPr>
        <p:spPr>
          <a:xfrm>
            <a:off x="685800" y="980728"/>
            <a:ext cx="7772400" cy="3830583"/>
          </a:xfrm>
        </p:spPr>
        <p:txBody>
          <a:bodyPr>
            <a:normAutofit/>
          </a:bodyPr>
          <a:lstStyle/>
          <a:p>
            <a:pPr marL="342900" indent="-342900" algn="l">
              <a:buAutoNum type="arabicPeriod" startAt="5"/>
            </a:pPr>
            <a:r>
              <a:rPr lang="en-US" sz="1600" dirty="0" smtClean="0">
                <a:latin typeface="+mj-lt"/>
                <a:cs typeface="Times New Roman" pitchFamily="18" charset="0"/>
              </a:rPr>
              <a:t>Ensure that all CARICOM members adhere to the agreements made within CARICOM </a:t>
            </a:r>
            <a:r>
              <a:rPr lang="en-US" sz="1600" i="1" dirty="0" smtClean="0">
                <a:latin typeface="+mj-lt"/>
                <a:cs typeface="Times New Roman" pitchFamily="18" charset="0"/>
              </a:rPr>
              <a:t>(Despite the existence of the CARICOM, ‘market access’ is still a problem ).</a:t>
            </a:r>
          </a:p>
          <a:p>
            <a:pPr marL="342900" indent="-342900" algn="l">
              <a:buAutoNum type="arabicPeriod" startAt="5"/>
            </a:pPr>
            <a:r>
              <a:rPr lang="en-US" sz="1600" dirty="0" smtClean="0">
                <a:latin typeface="+mj-lt"/>
                <a:cs typeface="Times New Roman" pitchFamily="18" charset="0"/>
              </a:rPr>
              <a:t>Provide loans at low cost:</a:t>
            </a:r>
          </a:p>
          <a:p>
            <a:pPr marL="342900" indent="-342900" algn="l"/>
            <a:r>
              <a:rPr lang="en-US" sz="1400" dirty="0" smtClean="0">
                <a:latin typeface="+mj-lt"/>
              </a:rPr>
              <a:t>		</a:t>
            </a:r>
            <a:r>
              <a:rPr lang="en-US" sz="1400" i="1" dirty="0" smtClean="0">
                <a:latin typeface="+mj-lt"/>
              </a:rPr>
              <a:t>a. </a:t>
            </a:r>
            <a:r>
              <a:rPr lang="en-US" sz="1400" i="1" dirty="0" smtClean="0">
                <a:latin typeface="+mj-lt"/>
                <a:cs typeface="Times New Roman" pitchFamily="18" charset="0"/>
              </a:rPr>
              <a:t>Monetary authorities could make sure that state owned banks provide  </a:t>
            </a:r>
          </a:p>
          <a:p>
            <a:pPr marL="342900" indent="-342900" algn="l"/>
            <a:r>
              <a:rPr lang="en-US" sz="1400" i="1" dirty="0" smtClean="0">
                <a:latin typeface="+mj-lt"/>
                <a:cs typeface="Times New Roman" pitchFamily="18" charset="0"/>
              </a:rPr>
              <a:t>                    uninterrupted financing for SMEs.</a:t>
            </a:r>
          </a:p>
          <a:p>
            <a:pPr marL="342900" indent="-342900" algn="l"/>
            <a:r>
              <a:rPr lang="en-US" sz="1400" i="1" dirty="0" smtClean="0">
                <a:latin typeface="+mj-lt"/>
              </a:rPr>
              <a:t>		b. </a:t>
            </a:r>
            <a:r>
              <a:rPr lang="en-US" sz="1400" i="1" dirty="0" smtClean="0">
                <a:latin typeface="+mj-lt"/>
                <a:cs typeface="Times New Roman" pitchFamily="18" charset="0"/>
              </a:rPr>
              <a:t>Commercial banks that receive liquidity support from Central Banks </a:t>
            </a:r>
          </a:p>
          <a:p>
            <a:pPr marL="342900" indent="-342900" algn="l"/>
            <a:r>
              <a:rPr lang="en-US" sz="1400" i="1" dirty="0" smtClean="0">
                <a:latin typeface="+mj-lt"/>
                <a:cs typeface="Times New Roman" pitchFamily="18" charset="0"/>
              </a:rPr>
              <a:t>                    maintain or even  increase present levels of funding for these SMEs.</a:t>
            </a:r>
          </a:p>
          <a:p>
            <a:pPr marL="342900" indent="-342900" algn="l">
              <a:buAutoNum type="arabicPeriod" startAt="7"/>
            </a:pPr>
            <a:r>
              <a:rPr lang="en-US" sz="1600" dirty="0" smtClean="0">
                <a:latin typeface="+mj-lt"/>
                <a:cs typeface="Times New Roman" pitchFamily="18" charset="0"/>
              </a:rPr>
              <a:t>Ensure government back-up guarantee in case companies get problems exporting their products.</a:t>
            </a:r>
          </a:p>
          <a:p>
            <a:pPr marL="342900" indent="-342900" algn="l">
              <a:buAutoNum type="arabicPeriod" startAt="7"/>
            </a:pPr>
            <a:r>
              <a:rPr lang="en-US" sz="1600" dirty="0" smtClean="0">
                <a:latin typeface="+mj-lt"/>
                <a:cs typeface="Times New Roman" pitchFamily="18" charset="0"/>
              </a:rPr>
              <a:t>Take some tax relief measures, including reduction of import duties on raw materials, so that SMEs can compete with other large companies.</a:t>
            </a:r>
          </a:p>
          <a:p>
            <a:pPr marL="342900" indent="-342900" algn="l">
              <a:buAutoNum type="arabicPeriod" startAt="7"/>
            </a:pPr>
            <a:endParaRPr lang="en-US" sz="1600" dirty="0" smtClean="0">
              <a:latin typeface="Times New Roman" pitchFamily="18" charset="0"/>
              <a:cs typeface="Times New Roman" pitchFamily="18" charset="0"/>
            </a:endParaRPr>
          </a:p>
          <a:p>
            <a:pPr marL="342900" indent="-342900" algn="l"/>
            <a:endParaRPr lang="en-US" sz="1400" i="1" dirty="0" smtClean="0">
              <a:latin typeface="Times New Roman" pitchFamily="18" charset="0"/>
              <a:cs typeface="Times New Roman" pitchFamily="18" charset="0"/>
            </a:endParaRPr>
          </a:p>
          <a:p>
            <a:pPr marL="342900" indent="-342900" algn="l"/>
            <a:endParaRPr lang="en-US" sz="1400" i="1" dirty="0" smtClean="0">
              <a:latin typeface="Times New Roman" pitchFamily="18" charset="0"/>
              <a:cs typeface="Times New Roman" pitchFamily="18" charset="0"/>
            </a:endParaRPr>
          </a:p>
          <a:p>
            <a:pPr algn="l"/>
            <a:endParaRPr lang="nl-NL" sz="1400" dirty="0"/>
          </a:p>
        </p:txBody>
      </p:sp>
      <p:sp>
        <p:nvSpPr>
          <p:cNvPr id="4" name="Footer Placeholder 3"/>
          <p:cNvSpPr>
            <a:spLocks noGrp="1"/>
          </p:cNvSpPr>
          <p:nvPr>
            <p:ph type="ftr" sz="quarter" idx="11"/>
          </p:nvPr>
        </p:nvSpPr>
        <p:spPr>
          <a:xfrm>
            <a:off x="0" y="6407944"/>
            <a:ext cx="6730753" cy="365125"/>
          </a:xfrm>
        </p:spPr>
        <p:txBody>
          <a:bodyPr/>
          <a:lstStyle/>
          <a:p>
            <a:r>
              <a:rPr lang="en-US" dirty="0" smtClean="0">
                <a:solidFill>
                  <a:schemeClr val="tx1"/>
                </a:solidFill>
              </a:rPr>
              <a:t>The 4th Biennial International Business, Banking and Finance Conference June 21-24, 2011</a:t>
            </a:r>
            <a:endParaRPr lang="en-US" dirty="0">
              <a:solidFill>
                <a:schemeClr val="tx1"/>
              </a:solidFill>
            </a:endParaRPr>
          </a:p>
        </p:txBody>
      </p:sp>
      <p:sp>
        <p:nvSpPr>
          <p:cNvPr id="5" name="Slide Number Placeholder 4"/>
          <p:cNvSpPr>
            <a:spLocks noGrp="1"/>
          </p:cNvSpPr>
          <p:nvPr>
            <p:ph type="sldNum" sz="quarter" idx="12"/>
          </p:nvPr>
        </p:nvSpPr>
        <p:spPr/>
        <p:txBody>
          <a:bodyPr/>
          <a:lstStyle/>
          <a:p>
            <a:fld id="{F511F52D-C1CB-4DF5-95DF-1D36390E9128}"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04665"/>
            <a:ext cx="7772400" cy="648071"/>
          </a:xfrm>
        </p:spPr>
        <p:txBody>
          <a:bodyPr>
            <a:normAutofit/>
          </a:bodyPr>
          <a:lstStyle/>
          <a:p>
            <a:pPr algn="l"/>
            <a:r>
              <a:rPr lang="en-US" sz="2000" dirty="0" smtClean="0">
                <a:latin typeface="Arial Black" pitchFamily="34" charset="0"/>
              </a:rPr>
              <a:t>The jobs to be done by the governments: </a:t>
            </a:r>
            <a:r>
              <a:rPr lang="en-US" sz="1400" dirty="0" smtClean="0"/>
              <a:t>(</a:t>
            </a:r>
            <a:r>
              <a:rPr lang="en-US" sz="1400" dirty="0" smtClean="0">
                <a:latin typeface="Times New Roman" pitchFamily="18" charset="0"/>
                <a:cs typeface="Times New Roman" pitchFamily="18" charset="0"/>
              </a:rPr>
              <a:t>Continued</a:t>
            </a:r>
            <a:r>
              <a:rPr lang="en-US" sz="1400" dirty="0" smtClean="0"/>
              <a:t>)</a:t>
            </a:r>
            <a:endParaRPr lang="nl-NL" sz="1400" dirty="0">
              <a:latin typeface="Times New Roman" pitchFamily="18" charset="0"/>
              <a:cs typeface="Times New Roman" pitchFamily="18" charset="0"/>
            </a:endParaRPr>
          </a:p>
        </p:txBody>
      </p:sp>
      <p:sp>
        <p:nvSpPr>
          <p:cNvPr id="3" name="Subtitle 2"/>
          <p:cNvSpPr>
            <a:spLocks noGrp="1"/>
          </p:cNvSpPr>
          <p:nvPr>
            <p:ph type="subTitle" idx="1"/>
          </p:nvPr>
        </p:nvSpPr>
        <p:spPr>
          <a:xfrm>
            <a:off x="685800" y="1412776"/>
            <a:ext cx="7772400" cy="3398535"/>
          </a:xfrm>
        </p:spPr>
        <p:txBody>
          <a:bodyPr>
            <a:normAutofit/>
          </a:bodyPr>
          <a:lstStyle/>
          <a:p>
            <a:pPr marL="342900" lvl="0" indent="-342900" algn="l">
              <a:buAutoNum type="arabicPeriod" startAt="9"/>
            </a:pPr>
            <a:r>
              <a:rPr lang="en-US" sz="1600" dirty="0" smtClean="0">
                <a:cs typeface="Times New Roman" pitchFamily="18" charset="0"/>
              </a:rPr>
              <a:t>Assist the development of registered SMEs while discouraging the unregistered SMEs.</a:t>
            </a:r>
          </a:p>
          <a:p>
            <a:pPr marL="342900" lvl="0" indent="-342900" algn="l">
              <a:buAutoNum type="arabicPeriod" startAt="9"/>
            </a:pPr>
            <a:endParaRPr lang="en-US" sz="1400" dirty="0" smtClean="0"/>
          </a:p>
          <a:p>
            <a:pPr marL="342900" lvl="0" indent="-342900" algn="l">
              <a:buAutoNum type="arabicPeriod" startAt="9"/>
            </a:pPr>
            <a:r>
              <a:rPr lang="en-US" sz="1600" dirty="0" smtClean="0"/>
              <a:t>Create an environment which will be effective in the long run such as improving education, training and development of SME clusters.</a:t>
            </a:r>
            <a:endParaRPr lang="nl-NL" sz="1600" dirty="0" smtClean="0"/>
          </a:p>
          <a:p>
            <a:pPr algn="l"/>
            <a:endParaRPr lang="nl-NL" sz="1400" dirty="0">
              <a:latin typeface="Times New Roman" pitchFamily="18" charset="0"/>
              <a:cs typeface="Times New Roman" pitchFamily="18" charset="0"/>
            </a:endParaRPr>
          </a:p>
        </p:txBody>
      </p:sp>
      <p:sp>
        <p:nvSpPr>
          <p:cNvPr id="4" name="Footer Placeholder 3"/>
          <p:cNvSpPr>
            <a:spLocks noGrp="1"/>
          </p:cNvSpPr>
          <p:nvPr>
            <p:ph type="ftr" sz="quarter" idx="11"/>
          </p:nvPr>
        </p:nvSpPr>
        <p:spPr>
          <a:xfrm>
            <a:off x="0" y="6407944"/>
            <a:ext cx="6730753" cy="365125"/>
          </a:xfrm>
        </p:spPr>
        <p:txBody>
          <a:bodyPr/>
          <a:lstStyle/>
          <a:p>
            <a:r>
              <a:rPr lang="en-US" dirty="0" smtClean="0">
                <a:solidFill>
                  <a:schemeClr val="tx1"/>
                </a:solidFill>
              </a:rPr>
              <a:t>The 4th Biennial International Business, Banking and Finance Conference June 21-24, 2011</a:t>
            </a:r>
            <a:endParaRPr lang="en-US" dirty="0">
              <a:solidFill>
                <a:schemeClr val="tx1"/>
              </a:solidFill>
            </a:endParaRPr>
          </a:p>
        </p:txBody>
      </p:sp>
      <p:sp>
        <p:nvSpPr>
          <p:cNvPr id="5" name="Slide Number Placeholder 4"/>
          <p:cNvSpPr>
            <a:spLocks noGrp="1"/>
          </p:cNvSpPr>
          <p:nvPr>
            <p:ph type="sldNum" sz="quarter" idx="12"/>
          </p:nvPr>
        </p:nvSpPr>
        <p:spPr/>
        <p:txBody>
          <a:bodyPr/>
          <a:lstStyle/>
          <a:p>
            <a:fld id="{F511F52D-C1CB-4DF5-95DF-1D36390E9128}"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52737"/>
            <a:ext cx="7772400" cy="2808311"/>
          </a:xfrm>
        </p:spPr>
        <p:txBody>
          <a:bodyPr>
            <a:normAutofit/>
          </a:bodyPr>
          <a:lstStyle/>
          <a:p>
            <a:pPr algn="l"/>
            <a:r>
              <a:rPr lang="en-US" sz="1600" dirty="0" smtClean="0"/>
              <a:t>I hope that this information can be used positively by the entrepreneurs as well as the policymakers of especially the Caribbean states to develop the SMEs more than ever, because there are several benefits of these kinds of entrepreneurs.  </a:t>
            </a:r>
            <a:br>
              <a:rPr lang="en-US" sz="1600" dirty="0" smtClean="0"/>
            </a:br>
            <a:r>
              <a:rPr lang="en-US" sz="1600" dirty="0" smtClean="0"/>
              <a:t/>
            </a:r>
            <a:br>
              <a:rPr lang="en-US" sz="1600" dirty="0" smtClean="0"/>
            </a:br>
            <a:r>
              <a:rPr lang="en-US" sz="1600" dirty="0" smtClean="0"/>
              <a:t>All the parties have to understand that there is a strong link between economic diversification and sustainability, and that economic diversification can reduce a nation’s economic volatility and increase its real activity performance.</a:t>
            </a:r>
            <a:r>
              <a:rPr lang="nl-NL" sz="1400" dirty="0" smtClean="0"/>
              <a:t/>
            </a:r>
            <a:br>
              <a:rPr lang="nl-NL" sz="1400" dirty="0" smtClean="0"/>
            </a:br>
            <a:endParaRPr lang="nl-NL" sz="1400" dirty="0">
              <a:latin typeface="Times New Roman" pitchFamily="18" charset="0"/>
              <a:cs typeface="Times New Roman" pitchFamily="18" charset="0"/>
            </a:endParaRPr>
          </a:p>
        </p:txBody>
      </p:sp>
      <p:sp>
        <p:nvSpPr>
          <p:cNvPr id="3" name="Subtitle 2"/>
          <p:cNvSpPr>
            <a:spLocks noGrp="1"/>
          </p:cNvSpPr>
          <p:nvPr>
            <p:ph type="subTitle" idx="1"/>
          </p:nvPr>
        </p:nvSpPr>
        <p:spPr>
          <a:xfrm>
            <a:off x="685800" y="4214817"/>
            <a:ext cx="7772400" cy="596493"/>
          </a:xfrm>
        </p:spPr>
        <p:txBody>
          <a:bodyPr/>
          <a:lstStyle/>
          <a:p>
            <a:endParaRPr lang="nl-NL" dirty="0"/>
          </a:p>
        </p:txBody>
      </p:sp>
      <p:sp>
        <p:nvSpPr>
          <p:cNvPr id="4" name="Footer Placeholder 3"/>
          <p:cNvSpPr>
            <a:spLocks noGrp="1"/>
          </p:cNvSpPr>
          <p:nvPr>
            <p:ph type="ftr" sz="quarter" idx="11"/>
          </p:nvPr>
        </p:nvSpPr>
        <p:spPr>
          <a:xfrm>
            <a:off x="0" y="6407944"/>
            <a:ext cx="6730753" cy="365125"/>
          </a:xfrm>
        </p:spPr>
        <p:txBody>
          <a:bodyPr/>
          <a:lstStyle/>
          <a:p>
            <a:r>
              <a:rPr lang="en-US" dirty="0" smtClean="0">
                <a:solidFill>
                  <a:schemeClr val="tx1"/>
                </a:solidFill>
              </a:rPr>
              <a:t>The 4th Biennial International Business, Banking and Finance Conference June 21-24, 2011</a:t>
            </a:r>
            <a:endParaRPr lang="en-US" dirty="0">
              <a:solidFill>
                <a:schemeClr val="tx1"/>
              </a:solidFill>
            </a:endParaRPr>
          </a:p>
        </p:txBody>
      </p:sp>
      <p:sp>
        <p:nvSpPr>
          <p:cNvPr id="5" name="Slide Number Placeholder 4"/>
          <p:cNvSpPr>
            <a:spLocks noGrp="1"/>
          </p:cNvSpPr>
          <p:nvPr>
            <p:ph type="sldNum" sz="quarter" idx="12"/>
          </p:nvPr>
        </p:nvSpPr>
        <p:spPr/>
        <p:txBody>
          <a:bodyPr/>
          <a:lstStyle/>
          <a:p>
            <a:fld id="{F511F52D-C1CB-4DF5-95DF-1D36390E9128}" type="slidenum">
              <a:rPr lang="en-US" smtClean="0"/>
              <a:pPr/>
              <a:t>22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428604"/>
            <a:ext cx="7772400" cy="3072404"/>
          </a:xfrm>
        </p:spPr>
        <p:txBody>
          <a:bodyPr>
            <a:normAutofit fontScale="90000"/>
          </a:bodyPr>
          <a:lstStyle/>
          <a:p>
            <a:pPr algn="l"/>
            <a:r>
              <a:rPr lang="en-US" sz="3100" dirty="0" smtClean="0">
                <a:latin typeface="Times New Roman" pitchFamily="18" charset="0"/>
                <a:cs typeface="Times New Roman" pitchFamily="18" charset="0"/>
              </a:rPr>
              <a:t/>
            </a:r>
            <a:br>
              <a:rPr lang="en-US" sz="3100" dirty="0" smtClean="0">
                <a:latin typeface="Times New Roman" pitchFamily="18" charset="0"/>
                <a:cs typeface="Times New Roman" pitchFamily="18" charset="0"/>
              </a:rPr>
            </a:br>
            <a:r>
              <a:rPr lang="en-US" sz="3100" dirty="0" smtClean="0">
                <a:latin typeface="Times New Roman" pitchFamily="18" charset="0"/>
                <a:cs typeface="Times New Roman" pitchFamily="18" charset="0"/>
              </a:rPr>
              <a:t/>
            </a:r>
            <a:br>
              <a:rPr lang="en-US" sz="3100" dirty="0" smtClean="0">
                <a:latin typeface="Times New Roman" pitchFamily="18" charset="0"/>
                <a:cs typeface="Times New Roman" pitchFamily="18" charset="0"/>
              </a:rPr>
            </a:br>
            <a:r>
              <a:rPr lang="en-US" sz="3100" dirty="0" smtClean="0">
                <a:latin typeface="Times New Roman" pitchFamily="18" charset="0"/>
                <a:cs typeface="Times New Roman" pitchFamily="18" charset="0"/>
              </a:rPr>
              <a:t/>
            </a:r>
            <a:br>
              <a:rPr lang="en-US" sz="3100" dirty="0" smtClean="0">
                <a:latin typeface="Times New Roman" pitchFamily="18" charset="0"/>
                <a:cs typeface="Times New Roman" pitchFamily="18" charset="0"/>
              </a:rPr>
            </a:br>
            <a:r>
              <a:rPr lang="en-US" sz="3100" dirty="0" smtClean="0">
                <a:latin typeface="Arial Black" pitchFamily="34" charset="0"/>
                <a:cs typeface="Times New Roman" pitchFamily="18" charset="0"/>
              </a:rPr>
              <a:t>Some questions:</a:t>
            </a:r>
            <a:r>
              <a:rPr lang="en-US" sz="3100" dirty="0" smtClean="0">
                <a:latin typeface="Times New Roman" pitchFamily="18" charset="0"/>
                <a:cs typeface="Times New Roman" pitchFamily="18" charset="0"/>
              </a:rPr>
              <a:t/>
            </a:r>
            <a:br>
              <a:rPr lang="en-US" sz="3100" dirty="0" smtClean="0">
                <a:latin typeface="Times New Roman" pitchFamily="18" charset="0"/>
                <a:cs typeface="Times New Roman" pitchFamily="18" charset="0"/>
              </a:rPr>
            </a:br>
            <a:r>
              <a:rPr lang="en-US" sz="3100" dirty="0" smtClean="0">
                <a:latin typeface="Times New Roman" pitchFamily="18" charset="0"/>
                <a:cs typeface="Times New Roman" pitchFamily="18" charset="0"/>
              </a:rPr>
              <a:t/>
            </a:r>
            <a:br>
              <a:rPr lang="en-US" sz="3100" dirty="0" smtClean="0">
                <a:latin typeface="Times New Roman" pitchFamily="18" charset="0"/>
                <a:cs typeface="Times New Roman" pitchFamily="18" charset="0"/>
              </a:rPr>
            </a:br>
            <a:r>
              <a:rPr lang="en-US" sz="2000" dirty="0" smtClean="0">
                <a:cs typeface="Times New Roman" pitchFamily="18" charset="0"/>
              </a:rPr>
              <a:t>1. Can economic diversification be the answer to restore business </a:t>
            </a:r>
            <a:br>
              <a:rPr lang="en-US" sz="2000" dirty="0" smtClean="0">
                <a:cs typeface="Times New Roman" pitchFamily="18" charset="0"/>
              </a:rPr>
            </a:br>
            <a:r>
              <a:rPr lang="en-US" sz="2000" dirty="0" smtClean="0">
                <a:cs typeface="Times New Roman" pitchFamily="18" charset="0"/>
              </a:rPr>
              <a:t>    confidence, so that growth and development can be achieved </a:t>
            </a:r>
            <a:br>
              <a:rPr lang="en-US" sz="2000" dirty="0" smtClean="0">
                <a:cs typeface="Times New Roman" pitchFamily="18" charset="0"/>
              </a:rPr>
            </a:br>
            <a:r>
              <a:rPr lang="en-US" sz="2000" dirty="0" smtClean="0">
                <a:cs typeface="Times New Roman" pitchFamily="18" charset="0"/>
              </a:rPr>
              <a:t>    again in the emerging economies?</a:t>
            </a:r>
            <a:br>
              <a:rPr lang="en-US" sz="2000" dirty="0" smtClean="0">
                <a:cs typeface="Times New Roman" pitchFamily="18" charset="0"/>
              </a:rPr>
            </a:br>
            <a:r>
              <a:rPr lang="en-US" sz="2000" dirty="0" smtClean="0">
                <a:cs typeface="Times New Roman" pitchFamily="18" charset="0"/>
              </a:rPr>
              <a:t/>
            </a:r>
            <a:br>
              <a:rPr lang="en-US" sz="2000" dirty="0" smtClean="0">
                <a:cs typeface="Times New Roman" pitchFamily="18" charset="0"/>
              </a:rPr>
            </a:br>
            <a:r>
              <a:rPr lang="en-US" sz="2000" dirty="0" smtClean="0">
                <a:cs typeface="Times New Roman" pitchFamily="18" charset="0"/>
              </a:rPr>
              <a:t>2.  And if yes, what will be the role to play for both the Small and </a:t>
            </a:r>
            <a:br>
              <a:rPr lang="en-US" sz="2000" dirty="0" smtClean="0">
                <a:cs typeface="Times New Roman" pitchFamily="18" charset="0"/>
              </a:rPr>
            </a:br>
            <a:r>
              <a:rPr lang="en-US" sz="2000" dirty="0" smtClean="0">
                <a:cs typeface="Times New Roman" pitchFamily="18" charset="0"/>
              </a:rPr>
              <a:t>     Medium Enterprises (SMEs) and the local governments?</a:t>
            </a:r>
            <a:r>
              <a:rPr lang="nl-NL" sz="2000" dirty="0" smtClean="0">
                <a:cs typeface="Times New Roman" pitchFamily="18" charset="0"/>
              </a:rPr>
              <a:t/>
            </a:r>
            <a:br>
              <a:rPr lang="nl-NL" sz="2000" dirty="0" smtClean="0">
                <a:cs typeface="Times New Roman" pitchFamily="18" charset="0"/>
              </a:rPr>
            </a:br>
            <a:endParaRPr lang="nl-NL" sz="2000" dirty="0">
              <a:cs typeface="Times New Roman" pitchFamily="18" charset="0"/>
            </a:endParaRPr>
          </a:p>
        </p:txBody>
      </p:sp>
      <p:sp>
        <p:nvSpPr>
          <p:cNvPr id="3" name="Subtitle 2"/>
          <p:cNvSpPr>
            <a:spLocks noGrp="1"/>
          </p:cNvSpPr>
          <p:nvPr>
            <p:ph type="subTitle" idx="1"/>
          </p:nvPr>
        </p:nvSpPr>
        <p:spPr>
          <a:xfrm>
            <a:off x="685800" y="4143379"/>
            <a:ext cx="7772400" cy="667931"/>
          </a:xfrm>
        </p:spPr>
        <p:txBody>
          <a:bodyPr>
            <a:normAutofit lnSpcReduction="10000"/>
          </a:bodyPr>
          <a:lstStyle/>
          <a:p>
            <a:pPr algn="l"/>
            <a:endParaRPr lang="nl-NL" sz="4000" dirty="0"/>
          </a:p>
        </p:txBody>
      </p:sp>
      <p:sp>
        <p:nvSpPr>
          <p:cNvPr id="4" name="Footer Placeholder 3"/>
          <p:cNvSpPr>
            <a:spLocks noGrp="1"/>
          </p:cNvSpPr>
          <p:nvPr>
            <p:ph type="ftr" sz="quarter" idx="11"/>
          </p:nvPr>
        </p:nvSpPr>
        <p:spPr>
          <a:xfrm>
            <a:off x="0" y="6407944"/>
            <a:ext cx="6730753" cy="365125"/>
          </a:xfrm>
        </p:spPr>
        <p:txBody>
          <a:bodyPr/>
          <a:lstStyle/>
          <a:p>
            <a:r>
              <a:rPr lang="en-US" dirty="0" smtClean="0">
                <a:solidFill>
                  <a:schemeClr val="tx1"/>
                </a:solidFill>
              </a:rPr>
              <a:t>The 4th Biennial International Business, Banking and Finance Conference June 21-24, 2011</a:t>
            </a:r>
            <a:endParaRPr lang="en-US" dirty="0">
              <a:solidFill>
                <a:schemeClr val="tx1"/>
              </a:solidFill>
            </a:endParaRPr>
          </a:p>
        </p:txBody>
      </p:sp>
      <p:sp>
        <p:nvSpPr>
          <p:cNvPr id="5" name="Slide Number Placeholder 4"/>
          <p:cNvSpPr>
            <a:spLocks noGrp="1"/>
          </p:cNvSpPr>
          <p:nvPr>
            <p:ph type="sldNum" sz="quarter" idx="12"/>
          </p:nvPr>
        </p:nvSpPr>
        <p:spPr/>
        <p:txBody>
          <a:bodyPr/>
          <a:lstStyle/>
          <a:p>
            <a:fld id="{F511F52D-C1CB-4DF5-95DF-1D36390E9128}"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0" y="6421461"/>
            <a:ext cx="6730753" cy="365125"/>
          </a:xfrm>
        </p:spPr>
        <p:txBody>
          <a:bodyPr/>
          <a:lstStyle/>
          <a:p>
            <a:r>
              <a:rPr lang="en-US" dirty="0" smtClean="0"/>
              <a:t>The 4th Biennial Internatio</a:t>
            </a:r>
            <a:r>
              <a:rPr lang="en-US" dirty="0" smtClean="0">
                <a:solidFill>
                  <a:srgbClr val="C00000"/>
                </a:solidFill>
              </a:rPr>
              <a:t>nal</a:t>
            </a:r>
            <a:r>
              <a:rPr lang="en-US" dirty="0" smtClean="0"/>
              <a:t> </a:t>
            </a:r>
            <a:r>
              <a:rPr lang="en-US" dirty="0" smtClean="0">
                <a:solidFill>
                  <a:srgbClr val="C00000"/>
                </a:solidFill>
              </a:rPr>
              <a:t>Business,</a:t>
            </a:r>
            <a:r>
              <a:rPr lang="en-US" dirty="0" smtClean="0"/>
              <a:t> Banking and Finance Conference June 21-24, 2011</a:t>
            </a:r>
            <a:endParaRPr lang="en-US" dirty="0"/>
          </a:p>
        </p:txBody>
      </p:sp>
      <p:pic>
        <p:nvPicPr>
          <p:cNvPr id="3" name="Picture 2" descr="http://www.caribbeanbusinesspr.com/fotos/banking3_5-5-11.jpg"/>
          <p:cNvPicPr/>
          <p:nvPr/>
        </p:nvPicPr>
        <p:blipFill>
          <a:blip r:embed="rId2" cstate="print"/>
          <a:srcRect/>
          <a:stretch>
            <a:fillRect/>
          </a:stretch>
        </p:blipFill>
        <p:spPr bwMode="auto">
          <a:xfrm>
            <a:off x="285720" y="428604"/>
            <a:ext cx="8501121" cy="5572164"/>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fld id="{F511F52D-C1CB-4DF5-95DF-1D36390E9128}"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2852"/>
            <a:ext cx="7772400" cy="428628"/>
          </a:xfrm>
        </p:spPr>
        <p:txBody>
          <a:bodyPr>
            <a:normAutofit/>
          </a:bodyPr>
          <a:lstStyle/>
          <a:p>
            <a:endParaRPr lang="nl-NL" sz="1100" dirty="0"/>
          </a:p>
        </p:txBody>
      </p:sp>
      <p:sp>
        <p:nvSpPr>
          <p:cNvPr id="3" name="Subtitle 2"/>
          <p:cNvSpPr>
            <a:spLocks noGrp="1"/>
          </p:cNvSpPr>
          <p:nvPr>
            <p:ph type="subTitle" idx="1"/>
          </p:nvPr>
        </p:nvSpPr>
        <p:spPr>
          <a:xfrm>
            <a:off x="685800" y="1071546"/>
            <a:ext cx="7772400" cy="3786214"/>
          </a:xfrm>
        </p:spPr>
        <p:txBody>
          <a:bodyPr>
            <a:normAutofit/>
          </a:bodyPr>
          <a:lstStyle/>
          <a:p>
            <a:pPr algn="l"/>
            <a:r>
              <a:rPr lang="en-US" sz="2800" dirty="0" smtClean="0"/>
              <a:t>Definition of an Emerging Economy            a country that satisfies two criteria: </a:t>
            </a:r>
          </a:p>
          <a:p>
            <a:pPr marL="514350" indent="-514350" algn="l">
              <a:buAutoNum type="alphaLcParenR"/>
            </a:pPr>
            <a:r>
              <a:rPr lang="en-US" sz="2400" dirty="0" smtClean="0"/>
              <a:t>Rapid pace of economic development and  </a:t>
            </a:r>
          </a:p>
          <a:p>
            <a:pPr marL="514350" indent="-514350" algn="l">
              <a:buAutoNum type="alphaLcParenR"/>
            </a:pPr>
            <a:r>
              <a:rPr lang="en-US" sz="2400" dirty="0" smtClean="0"/>
              <a:t>Governmental policies favoring economic linearization and the adoption of a free-market system. </a:t>
            </a:r>
            <a:endParaRPr lang="nl-NL" sz="2400" dirty="0">
              <a:latin typeface="Times New Roman" pitchFamily="18" charset="0"/>
              <a:cs typeface="Times New Roman" pitchFamily="18" charset="0"/>
            </a:endParaRPr>
          </a:p>
        </p:txBody>
      </p:sp>
      <p:sp>
        <p:nvSpPr>
          <p:cNvPr id="4" name="Footer Placeholder 3"/>
          <p:cNvSpPr>
            <a:spLocks noGrp="1"/>
          </p:cNvSpPr>
          <p:nvPr>
            <p:ph type="ftr" sz="quarter" idx="11"/>
          </p:nvPr>
        </p:nvSpPr>
        <p:spPr>
          <a:xfrm>
            <a:off x="0" y="6407944"/>
            <a:ext cx="6730753" cy="365125"/>
          </a:xfrm>
        </p:spPr>
        <p:txBody>
          <a:bodyPr/>
          <a:lstStyle/>
          <a:p>
            <a:r>
              <a:rPr lang="en-US" dirty="0" smtClean="0">
                <a:solidFill>
                  <a:schemeClr val="tx1"/>
                </a:solidFill>
              </a:rPr>
              <a:t>The 4th Biennial International Business, Banking and Finance Conference June 21-24, 2011</a:t>
            </a:r>
            <a:endParaRPr lang="en-US" dirty="0">
              <a:solidFill>
                <a:schemeClr val="tx1"/>
              </a:solidFill>
            </a:endParaRPr>
          </a:p>
        </p:txBody>
      </p:sp>
      <p:sp>
        <p:nvSpPr>
          <p:cNvPr id="5" name="Right Arrow 4"/>
          <p:cNvSpPr/>
          <p:nvPr/>
        </p:nvSpPr>
        <p:spPr>
          <a:xfrm>
            <a:off x="6858016" y="1285860"/>
            <a:ext cx="571504" cy="1428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Slide Number Placeholder 5"/>
          <p:cNvSpPr>
            <a:spLocks noGrp="1"/>
          </p:cNvSpPr>
          <p:nvPr>
            <p:ph type="sldNum" sz="quarter" idx="12"/>
          </p:nvPr>
        </p:nvSpPr>
        <p:spPr/>
        <p:txBody>
          <a:bodyPr/>
          <a:lstStyle/>
          <a:p>
            <a:fld id="{F511F52D-C1CB-4DF5-95DF-1D36390E9128}"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4291"/>
            <a:ext cx="7772400" cy="3571900"/>
          </a:xfrm>
        </p:spPr>
        <p:txBody>
          <a:bodyPr>
            <a:normAutofit/>
          </a:bodyPr>
          <a:lstStyle/>
          <a:p>
            <a:pPr algn="l"/>
            <a:r>
              <a:rPr lang="en-US" sz="2800" dirty="0" smtClean="0"/>
              <a:t>According to this definition, two largest emerging economies: </a:t>
            </a:r>
            <a:r>
              <a:rPr lang="en-US" sz="2800" u="sng" dirty="0" smtClean="0"/>
              <a:t>China</a:t>
            </a:r>
            <a:r>
              <a:rPr lang="en-US" sz="2800" dirty="0" smtClean="0"/>
              <a:t> and </a:t>
            </a:r>
            <a:r>
              <a:rPr lang="en-US" sz="2800" u="sng" dirty="0" smtClean="0"/>
              <a:t>India</a:t>
            </a:r>
            <a:r>
              <a:rPr lang="en-US" sz="2800" dirty="0" smtClean="0"/>
              <a:t/>
            </a:r>
            <a:br>
              <a:rPr lang="en-US" sz="2800" dirty="0" smtClean="0"/>
            </a:br>
            <a:r>
              <a:rPr lang="en-US" sz="2800" dirty="0" smtClean="0"/>
              <a:t/>
            </a:r>
            <a:br>
              <a:rPr lang="en-US" sz="2800" dirty="0" smtClean="0"/>
            </a:br>
            <a:r>
              <a:rPr lang="en-US" sz="2800" dirty="0" smtClean="0"/>
              <a:t>The impact of the world financial crisis on the business, but especially on the SMEs in </a:t>
            </a:r>
            <a:r>
              <a:rPr lang="en-US" sz="2800" u="sng" dirty="0" smtClean="0"/>
              <a:t>China</a:t>
            </a:r>
            <a:r>
              <a:rPr lang="en-US" sz="2800" dirty="0" smtClean="0"/>
              <a:t>  and </a:t>
            </a:r>
            <a:r>
              <a:rPr lang="en-US" sz="2800" u="sng" dirty="0" smtClean="0"/>
              <a:t>India</a:t>
            </a:r>
            <a:r>
              <a:rPr lang="en-US" sz="2800" dirty="0" smtClean="0"/>
              <a:t> was also immense</a:t>
            </a:r>
            <a:endParaRPr lang="nl-NL" sz="2800" dirty="0">
              <a:latin typeface="Times New Roman" pitchFamily="18" charset="0"/>
              <a:cs typeface="Times New Roman" pitchFamily="18" charset="0"/>
            </a:endParaRPr>
          </a:p>
        </p:txBody>
      </p:sp>
      <p:sp>
        <p:nvSpPr>
          <p:cNvPr id="3" name="Subtitle 2"/>
          <p:cNvSpPr>
            <a:spLocks noGrp="1"/>
          </p:cNvSpPr>
          <p:nvPr>
            <p:ph type="subTitle" idx="1"/>
          </p:nvPr>
        </p:nvSpPr>
        <p:spPr>
          <a:xfrm>
            <a:off x="685800" y="4429131"/>
            <a:ext cx="7772400" cy="382179"/>
          </a:xfrm>
        </p:spPr>
        <p:txBody>
          <a:bodyPr>
            <a:normAutofit fontScale="85000" lnSpcReduction="20000"/>
          </a:bodyPr>
          <a:lstStyle/>
          <a:p>
            <a:endParaRPr lang="nl-NL" dirty="0"/>
          </a:p>
        </p:txBody>
      </p:sp>
      <p:sp>
        <p:nvSpPr>
          <p:cNvPr id="4" name="Footer Placeholder 3"/>
          <p:cNvSpPr>
            <a:spLocks noGrp="1"/>
          </p:cNvSpPr>
          <p:nvPr>
            <p:ph type="ftr" sz="quarter" idx="11"/>
          </p:nvPr>
        </p:nvSpPr>
        <p:spPr>
          <a:xfrm>
            <a:off x="0" y="6407944"/>
            <a:ext cx="6730753" cy="365125"/>
          </a:xfrm>
        </p:spPr>
        <p:txBody>
          <a:bodyPr/>
          <a:lstStyle/>
          <a:p>
            <a:r>
              <a:rPr lang="en-US" dirty="0" smtClean="0">
                <a:solidFill>
                  <a:schemeClr val="tx1"/>
                </a:solidFill>
              </a:rPr>
              <a:t>The 4th Biennial International Business, Banking and Finance Conference June 21-24, 2011</a:t>
            </a:r>
            <a:endParaRPr lang="en-US" dirty="0">
              <a:solidFill>
                <a:schemeClr val="tx1"/>
              </a:solidFill>
            </a:endParaRPr>
          </a:p>
        </p:txBody>
      </p:sp>
      <p:sp>
        <p:nvSpPr>
          <p:cNvPr id="5" name="Slide Number Placeholder 4"/>
          <p:cNvSpPr>
            <a:spLocks noGrp="1"/>
          </p:cNvSpPr>
          <p:nvPr>
            <p:ph type="sldNum" sz="quarter" idx="12"/>
          </p:nvPr>
        </p:nvSpPr>
        <p:spPr/>
        <p:txBody>
          <a:bodyPr/>
          <a:lstStyle/>
          <a:p>
            <a:fld id="{F511F52D-C1CB-4DF5-95DF-1D36390E9128}"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71613"/>
            <a:ext cx="7772400" cy="500066"/>
          </a:xfrm>
        </p:spPr>
        <p:txBody>
          <a:bodyPr>
            <a:noAutofit/>
          </a:bodyPr>
          <a:lstStyle/>
          <a:p>
            <a:pPr algn="ctr"/>
            <a:r>
              <a:rPr lang="en-US" sz="3200" dirty="0" smtClean="0">
                <a:latin typeface="Arial Black" pitchFamily="34" charset="0"/>
                <a:cs typeface="Times New Roman" pitchFamily="18" charset="0"/>
              </a:rPr>
              <a:t>Some of these impacts are :</a:t>
            </a:r>
            <a:endParaRPr lang="nl-NL" sz="3200" dirty="0">
              <a:latin typeface="Arial Black" pitchFamily="34" charset="0"/>
            </a:endParaRPr>
          </a:p>
        </p:txBody>
      </p:sp>
      <p:sp>
        <p:nvSpPr>
          <p:cNvPr id="3" name="Subtitle 2"/>
          <p:cNvSpPr>
            <a:spLocks noGrp="1"/>
          </p:cNvSpPr>
          <p:nvPr>
            <p:ph type="subTitle" idx="1"/>
          </p:nvPr>
        </p:nvSpPr>
        <p:spPr>
          <a:xfrm>
            <a:off x="685800" y="2143116"/>
            <a:ext cx="7772400" cy="2928958"/>
          </a:xfrm>
        </p:spPr>
        <p:txBody>
          <a:bodyPr numCol="2">
            <a:normAutofit/>
          </a:bodyPr>
          <a:lstStyle/>
          <a:p>
            <a:pPr algn="l"/>
            <a:r>
              <a:rPr lang="en-US" sz="2000" dirty="0" smtClean="0">
                <a:latin typeface="Arial Black" pitchFamily="34" charset="0"/>
              </a:rPr>
              <a:t>For China:</a:t>
            </a:r>
          </a:p>
          <a:p>
            <a:pPr marL="457200" indent="-457200" algn="l">
              <a:buAutoNum type="alphaLcPeriod"/>
            </a:pPr>
            <a:r>
              <a:rPr lang="en-US" sz="2000" dirty="0" smtClean="0">
                <a:latin typeface="Times New Roman" pitchFamily="18" charset="0"/>
                <a:cs typeface="Times New Roman" pitchFamily="18" charset="0"/>
              </a:rPr>
              <a:t>Market decline in aggregate demand. </a:t>
            </a:r>
          </a:p>
          <a:p>
            <a:pPr marL="457200" indent="-457200" algn="l">
              <a:buAutoNum type="alphaLcPeriod"/>
            </a:pPr>
            <a:r>
              <a:rPr lang="en-US" sz="2000" dirty="0" smtClean="0">
                <a:latin typeface="Times New Roman" pitchFamily="18" charset="0"/>
                <a:cs typeface="Times New Roman" pitchFamily="18" charset="0"/>
              </a:rPr>
              <a:t>The increase in costs, that squeezed the profit margins.</a:t>
            </a:r>
          </a:p>
          <a:p>
            <a:pPr marL="457200" indent="-457200" algn="l">
              <a:buAutoNum type="alphaLcPeriod"/>
            </a:pPr>
            <a:r>
              <a:rPr lang="en-US" sz="2000" dirty="0" smtClean="0">
                <a:latin typeface="Times New Roman" pitchFamily="18" charset="0"/>
                <a:cs typeface="Times New Roman" pitchFamily="18" charset="0"/>
              </a:rPr>
              <a:t>Financing difficulties.</a:t>
            </a:r>
          </a:p>
          <a:p>
            <a:pPr marL="457200" indent="-457200" algn="l">
              <a:buAutoNum type="alphaLcPeriod"/>
            </a:pPr>
            <a:endParaRPr lang="en-US" sz="2000" i="1" dirty="0" smtClean="0">
              <a:latin typeface="Times New Roman" pitchFamily="18" charset="0"/>
              <a:cs typeface="Times New Roman" pitchFamily="18" charset="0"/>
            </a:endParaRPr>
          </a:p>
          <a:p>
            <a:pPr marL="457200" indent="-457200" algn="l">
              <a:buAutoNum type="alphaLcPeriod"/>
            </a:pPr>
            <a:endParaRPr lang="en-US" sz="2000" i="1" dirty="0" smtClean="0">
              <a:latin typeface="Times New Roman" pitchFamily="18" charset="0"/>
              <a:cs typeface="Times New Roman" pitchFamily="18" charset="0"/>
            </a:endParaRPr>
          </a:p>
          <a:p>
            <a:pPr marL="457200" indent="-457200" algn="l"/>
            <a:r>
              <a:rPr lang="en-US" sz="2000" dirty="0" smtClean="0">
                <a:latin typeface="Arial Black" pitchFamily="34" charset="0"/>
              </a:rPr>
              <a:t>For India:</a:t>
            </a:r>
          </a:p>
          <a:p>
            <a:pPr marL="457200" indent="-457200" algn="l">
              <a:buAutoNum type="alphaLcPeriod"/>
            </a:pPr>
            <a:r>
              <a:rPr lang="en-US" sz="2000" dirty="0" smtClean="0">
                <a:latin typeface="Times New Roman" pitchFamily="18" charset="0"/>
                <a:cs typeface="Times New Roman" pitchFamily="18" charset="0"/>
              </a:rPr>
              <a:t>Orders of SMEs were canceled. </a:t>
            </a:r>
          </a:p>
          <a:p>
            <a:pPr marL="457200" indent="-457200" algn="l">
              <a:buAutoNum type="alphaLcPeriod"/>
            </a:pPr>
            <a:r>
              <a:rPr lang="en-US" sz="2000" dirty="0" smtClean="0">
                <a:latin typeface="Times New Roman" pitchFamily="18" charset="0"/>
                <a:cs typeface="Times New Roman" pitchFamily="18" charset="0"/>
              </a:rPr>
              <a:t>Their receivables were not realized resulting in </a:t>
            </a:r>
          </a:p>
          <a:p>
            <a:pPr marL="457200" indent="-457200" algn="l">
              <a:buAutoNum type="alphaLcPeriod"/>
            </a:pPr>
            <a:r>
              <a:rPr lang="en-US" sz="2000" dirty="0" smtClean="0">
                <a:latin typeface="Times New Roman" pitchFamily="18" charset="0"/>
                <a:cs typeface="Times New Roman" pitchFamily="18" charset="0"/>
              </a:rPr>
              <a:t>Squeeze of bank credit, layoffs and loss of production. </a:t>
            </a:r>
          </a:p>
        </p:txBody>
      </p:sp>
      <p:sp>
        <p:nvSpPr>
          <p:cNvPr id="4" name="Footer Placeholder 3"/>
          <p:cNvSpPr>
            <a:spLocks noGrp="1"/>
          </p:cNvSpPr>
          <p:nvPr>
            <p:ph type="ftr" sz="quarter" idx="11"/>
          </p:nvPr>
        </p:nvSpPr>
        <p:spPr>
          <a:xfrm>
            <a:off x="0" y="6407944"/>
            <a:ext cx="6730753" cy="365125"/>
          </a:xfrm>
        </p:spPr>
        <p:txBody>
          <a:bodyPr/>
          <a:lstStyle/>
          <a:p>
            <a:r>
              <a:rPr lang="en-US" dirty="0" smtClean="0">
                <a:solidFill>
                  <a:schemeClr val="tx1"/>
                </a:solidFill>
              </a:rPr>
              <a:t>The 4th Biennial International Business, Banking and Finance Conference June 21-24, 2011</a:t>
            </a:r>
            <a:endParaRPr lang="en-US" dirty="0">
              <a:solidFill>
                <a:schemeClr val="tx1"/>
              </a:solidFill>
            </a:endParaRPr>
          </a:p>
        </p:txBody>
      </p:sp>
      <p:sp>
        <p:nvSpPr>
          <p:cNvPr id="5" name="Slide Number Placeholder 4"/>
          <p:cNvSpPr>
            <a:spLocks noGrp="1"/>
          </p:cNvSpPr>
          <p:nvPr>
            <p:ph type="sldNum" sz="quarter" idx="12"/>
          </p:nvPr>
        </p:nvSpPr>
        <p:spPr/>
        <p:txBody>
          <a:bodyPr/>
          <a:lstStyle/>
          <a:p>
            <a:fld id="{F511F52D-C1CB-4DF5-95DF-1D36390E9128}"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9"/>
            <a:ext cx="8229600" cy="4755983"/>
          </a:xfrm>
        </p:spPr>
        <p:txBody>
          <a:bodyPr numCol="2">
            <a:normAutofit fontScale="85000" lnSpcReduction="20000"/>
          </a:bodyPr>
          <a:lstStyle/>
          <a:p>
            <a:pPr>
              <a:buNone/>
            </a:pPr>
            <a:r>
              <a:rPr lang="en-US" sz="2600" b="1" dirty="0" smtClean="0">
                <a:latin typeface="Arial Black" pitchFamily="34" charset="0"/>
                <a:cs typeface="Times New Roman" pitchFamily="18" charset="0"/>
              </a:rPr>
              <a:t>In China</a:t>
            </a:r>
          </a:p>
          <a:p>
            <a:pPr marL="342900" indent="-342900">
              <a:buAutoNum type="alphaLcPeriod"/>
            </a:pPr>
            <a:r>
              <a:rPr lang="en-US" sz="2300" dirty="0" smtClean="0">
                <a:latin typeface="Times New Roman" pitchFamily="18" charset="0"/>
                <a:cs typeface="Times New Roman" pitchFamily="18" charset="0"/>
              </a:rPr>
              <a:t>Creating a special fund to develop a small business loan interest subsidy system.</a:t>
            </a:r>
          </a:p>
          <a:p>
            <a:pPr marL="342900" indent="-342900">
              <a:buAutoNum type="alphaLcPeriod"/>
            </a:pPr>
            <a:r>
              <a:rPr lang="en-US" sz="2300" dirty="0" smtClean="0">
                <a:latin typeface="Times New Roman" pitchFamily="18" charset="0"/>
                <a:cs typeface="Times New Roman" pitchFamily="18" charset="0"/>
              </a:rPr>
              <a:t>Asking relevant government departments to guide Scientific Research Institutions, colleges and Universities with the SMEs ‘production and research’ combination of technological innovation for SMEs to provide credit support to facilitate the transformation of scientific and technological achievements.</a:t>
            </a:r>
          </a:p>
          <a:p>
            <a:pPr marL="342900" indent="-342900">
              <a:buAutoNum type="alphaLcPeriod"/>
            </a:pPr>
            <a:endParaRPr lang="en-US" sz="2300" dirty="0" smtClean="0">
              <a:latin typeface="Times New Roman" pitchFamily="18" charset="0"/>
              <a:cs typeface="Times New Roman" pitchFamily="18" charset="0"/>
            </a:endParaRPr>
          </a:p>
          <a:p>
            <a:pPr marL="342900" indent="-342900">
              <a:buAutoNum type="alphaLcPeriod"/>
            </a:pPr>
            <a:endParaRPr lang="en-US" sz="1800" dirty="0" smtClean="0">
              <a:latin typeface="Times New Roman" pitchFamily="18" charset="0"/>
              <a:cs typeface="Times New Roman" pitchFamily="18" charset="0"/>
            </a:endParaRPr>
          </a:p>
          <a:p>
            <a:pPr marL="342900" indent="-342900">
              <a:buAutoNum type="alphaLcPeriod"/>
            </a:pPr>
            <a:endParaRPr lang="en-US" sz="1800" dirty="0" smtClean="0">
              <a:latin typeface="Times New Roman" pitchFamily="18" charset="0"/>
              <a:cs typeface="Times New Roman" pitchFamily="18" charset="0"/>
            </a:endParaRPr>
          </a:p>
          <a:p>
            <a:endParaRPr lang="en-US" sz="1900" dirty="0" smtClean="0">
              <a:latin typeface="Times New Roman" pitchFamily="18" charset="0"/>
              <a:cs typeface="Times New Roman" pitchFamily="18" charset="0"/>
            </a:endParaRPr>
          </a:p>
          <a:p>
            <a:pPr>
              <a:buNone/>
            </a:pPr>
            <a:r>
              <a:rPr lang="en-US" sz="2600" b="1" dirty="0" smtClean="0">
                <a:latin typeface="Arial Black" pitchFamily="34" charset="0"/>
                <a:cs typeface="Times New Roman" pitchFamily="18" charset="0"/>
              </a:rPr>
              <a:t>In India</a:t>
            </a:r>
          </a:p>
          <a:p>
            <a:pPr marL="342900" indent="-342900">
              <a:buAutoNum type="alphaLcPeriod"/>
            </a:pPr>
            <a:r>
              <a:rPr lang="en-US" sz="2400" dirty="0" smtClean="0">
                <a:latin typeface="Times New Roman" pitchFamily="18" charset="0"/>
                <a:cs typeface="Times New Roman" pitchFamily="18" charset="0"/>
              </a:rPr>
              <a:t>Additional plan expenditure to provide a contra-cyclical stimulus</a:t>
            </a:r>
          </a:p>
          <a:p>
            <a:pPr marL="342900" indent="-342900">
              <a:buAutoNum type="alphaLcPeriod"/>
            </a:pPr>
            <a:r>
              <a:rPr lang="en-US" sz="2400" dirty="0" smtClean="0">
                <a:latin typeface="Times New Roman" pitchFamily="18" charset="0"/>
                <a:cs typeface="Times New Roman" pitchFamily="18" charset="0"/>
              </a:rPr>
              <a:t> Making pre and post-shipment export credit for labor intensive exports more attractive.</a:t>
            </a:r>
          </a:p>
          <a:p>
            <a:pPr marL="342900" indent="-342900">
              <a:buAutoNum type="alphaLcPeriod"/>
            </a:pPr>
            <a:r>
              <a:rPr lang="en-US" sz="2400" dirty="0" smtClean="0">
                <a:latin typeface="Times New Roman" pitchFamily="18" charset="0"/>
                <a:cs typeface="Times New Roman" pitchFamily="18" charset="0"/>
              </a:rPr>
              <a:t>Making an additional allocation for export incentive schemes .  </a:t>
            </a:r>
          </a:p>
          <a:p>
            <a:pPr marL="342900" indent="-342900">
              <a:buAutoNum type="alphaLcPeriod"/>
            </a:pPr>
            <a:r>
              <a:rPr lang="en-US" sz="2400" dirty="0" smtClean="0">
                <a:latin typeface="Times New Roman" pitchFamily="18" charset="0"/>
                <a:cs typeface="Times New Roman" pitchFamily="18" charset="0"/>
              </a:rPr>
              <a:t>Making government back-up guarantee  available to enable it to provide guarantees for exports to difficult markets/products.                                                              </a:t>
            </a:r>
          </a:p>
          <a:p>
            <a:pPr marL="342900" indent="-342900">
              <a:buAutoNum type="alphaLcPeriod"/>
            </a:pPr>
            <a:r>
              <a:rPr lang="en-US" sz="2400" dirty="0" smtClean="0">
                <a:latin typeface="Times New Roman" pitchFamily="18" charset="0"/>
                <a:cs typeface="Times New Roman" pitchFamily="18" charset="0"/>
              </a:rPr>
              <a:t>Exporters were allowed refund of service tax on foreign agent commissions.</a:t>
            </a:r>
          </a:p>
          <a:p>
            <a:pPr>
              <a:buNone/>
            </a:pPr>
            <a:endParaRPr lang="nl-NL" dirty="0"/>
          </a:p>
        </p:txBody>
      </p:sp>
      <p:sp>
        <p:nvSpPr>
          <p:cNvPr id="3" name="Footer Placeholder 2"/>
          <p:cNvSpPr>
            <a:spLocks noGrp="1"/>
          </p:cNvSpPr>
          <p:nvPr>
            <p:ph type="ftr" sz="quarter" idx="11"/>
          </p:nvPr>
        </p:nvSpPr>
        <p:spPr>
          <a:xfrm>
            <a:off x="0" y="6407944"/>
            <a:ext cx="6730753" cy="365125"/>
          </a:xfrm>
        </p:spPr>
        <p:txBody>
          <a:bodyPr/>
          <a:lstStyle/>
          <a:p>
            <a:r>
              <a:rPr lang="en-US" dirty="0" smtClean="0"/>
              <a:t>The 4th Biennial </a:t>
            </a:r>
            <a:r>
              <a:rPr lang="en-US" dirty="0" smtClean="0">
                <a:solidFill>
                  <a:schemeClr val="bg1"/>
                </a:solidFill>
              </a:rPr>
              <a:t>International Business</a:t>
            </a:r>
            <a:r>
              <a:rPr lang="en-US" dirty="0" smtClean="0"/>
              <a:t>, Banking and Finance Conference June 21-24, 2011</a:t>
            </a:r>
            <a:endParaRPr lang="en-US" dirty="0"/>
          </a:p>
        </p:txBody>
      </p:sp>
      <p:sp>
        <p:nvSpPr>
          <p:cNvPr id="4" name="Title 3"/>
          <p:cNvSpPr>
            <a:spLocks noGrp="1"/>
          </p:cNvSpPr>
          <p:nvPr>
            <p:ph type="title"/>
          </p:nvPr>
        </p:nvSpPr>
        <p:spPr>
          <a:xfrm>
            <a:off x="457200" y="274638"/>
            <a:ext cx="8229600" cy="922114"/>
          </a:xfrm>
        </p:spPr>
        <p:txBody>
          <a:bodyPr>
            <a:normAutofit/>
          </a:bodyPr>
          <a:lstStyle/>
          <a:p>
            <a:pPr algn="ctr"/>
            <a:r>
              <a:rPr lang="en-US" sz="2400" dirty="0" smtClean="0">
                <a:latin typeface="Arial Black" pitchFamily="34" charset="0"/>
              </a:rPr>
              <a:t>Governmental facilities for restoring business confidence and for getting finance</a:t>
            </a:r>
            <a:endParaRPr lang="nl-NL" sz="2400" dirty="0">
              <a:latin typeface="Arial Black" pitchFamily="34" charset="0"/>
            </a:endParaRPr>
          </a:p>
        </p:txBody>
      </p:sp>
      <p:sp>
        <p:nvSpPr>
          <p:cNvPr id="5" name="Slide Number Placeholder 4"/>
          <p:cNvSpPr>
            <a:spLocks noGrp="1"/>
          </p:cNvSpPr>
          <p:nvPr>
            <p:ph type="sldNum" sz="quarter" idx="12"/>
          </p:nvPr>
        </p:nvSpPr>
        <p:spPr/>
        <p:txBody>
          <a:bodyPr/>
          <a:lstStyle/>
          <a:p>
            <a:fld id="{F511F52D-C1CB-4DF5-95DF-1D36390E9128}"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4422"/>
            <a:ext cx="7772400" cy="428628"/>
          </a:xfrm>
        </p:spPr>
        <p:txBody>
          <a:bodyPr>
            <a:normAutofit/>
          </a:bodyPr>
          <a:lstStyle/>
          <a:p>
            <a:pPr algn="l"/>
            <a:r>
              <a:rPr lang="en-US" sz="1800" dirty="0" smtClean="0">
                <a:latin typeface="Times New Roman" pitchFamily="18" charset="0"/>
                <a:cs typeface="Times New Roman" pitchFamily="18" charset="0"/>
              </a:rPr>
              <a:t> </a:t>
            </a:r>
            <a:r>
              <a:rPr lang="en-US" sz="2000" dirty="0" smtClean="0">
                <a:latin typeface="Arial Black" pitchFamily="34" charset="0"/>
                <a:cs typeface="Times New Roman" pitchFamily="18" charset="0"/>
              </a:rPr>
              <a:t>The case is different in the Caribbean Countries. </a:t>
            </a:r>
            <a:endParaRPr lang="nl-NL" sz="2000" dirty="0">
              <a:latin typeface="Arial Black" pitchFamily="34" charset="0"/>
              <a:cs typeface="Times New Roman" pitchFamily="18" charset="0"/>
            </a:endParaRPr>
          </a:p>
        </p:txBody>
      </p:sp>
      <p:sp>
        <p:nvSpPr>
          <p:cNvPr id="3" name="Subtitle 2"/>
          <p:cNvSpPr>
            <a:spLocks noGrp="1"/>
          </p:cNvSpPr>
          <p:nvPr>
            <p:ph type="subTitle" idx="1"/>
          </p:nvPr>
        </p:nvSpPr>
        <p:spPr>
          <a:xfrm>
            <a:off x="685800" y="2214554"/>
            <a:ext cx="7772400" cy="2596757"/>
          </a:xfrm>
        </p:spPr>
        <p:txBody>
          <a:bodyPr>
            <a:normAutofit lnSpcReduction="10000"/>
          </a:bodyPr>
          <a:lstStyle/>
          <a:p>
            <a:pPr algn="l"/>
            <a:r>
              <a:rPr lang="en-US" sz="1800" dirty="0" smtClean="0">
                <a:latin typeface="Arial Black" pitchFamily="34" charset="0"/>
                <a:cs typeface="Times New Roman" pitchFamily="18" charset="0"/>
              </a:rPr>
              <a:t>Reality in the Caribbean:</a:t>
            </a:r>
          </a:p>
          <a:p>
            <a:pPr algn="l"/>
            <a:endParaRPr lang="en-US" sz="1800" dirty="0" smtClean="0"/>
          </a:p>
          <a:p>
            <a:pPr marL="228600" indent="-228600" algn="l"/>
            <a:r>
              <a:rPr lang="en-US" sz="1600" dirty="0" smtClean="0"/>
              <a:t>a. Majority of workforce employed in sectors that are:</a:t>
            </a:r>
          </a:p>
          <a:p>
            <a:pPr marL="228600" indent="-228600" algn="l"/>
            <a:r>
              <a:rPr lang="en-US" sz="1600" dirty="0" smtClean="0"/>
              <a:t>		</a:t>
            </a:r>
            <a:r>
              <a:rPr lang="en-US" sz="1600" i="1" dirty="0" smtClean="0"/>
              <a:t>- relatively less economically productive </a:t>
            </a:r>
          </a:p>
          <a:p>
            <a:pPr marL="228600" indent="-228600" algn="l"/>
            <a:r>
              <a:rPr lang="en-US" sz="1600" i="1" dirty="0" smtClean="0"/>
              <a:t>		- and of secondary strategic importance in sustainable </a:t>
            </a:r>
          </a:p>
          <a:p>
            <a:pPr marL="228600" indent="-228600" algn="l"/>
            <a:r>
              <a:rPr lang="en-US" sz="1600" i="1" dirty="0" smtClean="0"/>
              <a:t>                 development.</a:t>
            </a:r>
          </a:p>
          <a:p>
            <a:pPr marL="228600" indent="-228600" algn="l"/>
            <a:r>
              <a:rPr lang="en-US" sz="1600" dirty="0" smtClean="0"/>
              <a:t>b. Governments are the biggest employers. </a:t>
            </a:r>
          </a:p>
          <a:p>
            <a:pPr marL="228600" indent="-228600" algn="l"/>
            <a:endParaRPr lang="en-US" sz="1400" dirty="0" smtClean="0"/>
          </a:p>
          <a:p>
            <a:pPr marL="228600" indent="-228600" algn="l"/>
            <a:r>
              <a:rPr lang="en-US" sz="1400" b="1" dirty="0" smtClean="0"/>
              <a:t>Note: Countries with this type of labor distribution may suffer economically. </a:t>
            </a:r>
            <a:endParaRPr lang="nl-NL" sz="1400" b="1" dirty="0" smtClean="0"/>
          </a:p>
          <a:p>
            <a:pPr algn="l"/>
            <a:endParaRPr lang="nl-NL" sz="1200" dirty="0">
              <a:latin typeface="Times New Roman" pitchFamily="18" charset="0"/>
              <a:cs typeface="Times New Roman" pitchFamily="18" charset="0"/>
            </a:endParaRPr>
          </a:p>
        </p:txBody>
      </p:sp>
      <p:sp>
        <p:nvSpPr>
          <p:cNvPr id="4" name="Footer Placeholder 3"/>
          <p:cNvSpPr>
            <a:spLocks noGrp="1"/>
          </p:cNvSpPr>
          <p:nvPr>
            <p:ph type="ftr" sz="quarter" idx="11"/>
          </p:nvPr>
        </p:nvSpPr>
        <p:spPr>
          <a:xfrm>
            <a:off x="0" y="6407944"/>
            <a:ext cx="6730753" cy="365125"/>
          </a:xfrm>
        </p:spPr>
        <p:txBody>
          <a:bodyPr/>
          <a:lstStyle/>
          <a:p>
            <a:r>
              <a:rPr lang="en-US" dirty="0" smtClean="0">
                <a:solidFill>
                  <a:schemeClr val="tx1"/>
                </a:solidFill>
              </a:rPr>
              <a:t>The 4th Biennial International Business, Banking and Finance Conference June 21-24, 2011</a:t>
            </a:r>
            <a:endParaRPr lang="en-US" dirty="0">
              <a:solidFill>
                <a:schemeClr val="tx1"/>
              </a:solidFill>
            </a:endParaRPr>
          </a:p>
        </p:txBody>
      </p:sp>
      <p:sp>
        <p:nvSpPr>
          <p:cNvPr id="5" name="Slide Number Placeholder 4"/>
          <p:cNvSpPr>
            <a:spLocks noGrp="1"/>
          </p:cNvSpPr>
          <p:nvPr>
            <p:ph type="sldNum" sz="quarter" idx="12"/>
          </p:nvPr>
        </p:nvSpPr>
        <p:spPr/>
        <p:txBody>
          <a:bodyPr/>
          <a:lstStyle/>
          <a:p>
            <a:fld id="{F511F52D-C1CB-4DF5-95DF-1D36390E9128}" type="slidenum">
              <a:rPr lang="en-US" smtClean="0"/>
              <a:pPr/>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3493</TotalTime>
  <Words>959</Words>
  <Application>Microsoft Office PowerPoint</Application>
  <PresentationFormat>On-screen Show (4:3)</PresentationFormat>
  <Paragraphs>156</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Concourse</vt:lpstr>
      <vt:lpstr>            </vt:lpstr>
      <vt:lpstr> Financial crisis        affected the economies of almost all                                                 countries worldwide.   Countries with a poor economic diversification:        a. Suffered more than those where they have a        relatively well diversified economy.   b. Both local and foreign entrepreneurs in many           countries have gone bankrupt.</vt:lpstr>
      <vt:lpstr>   Some questions:  1. Can economic diversification be the answer to restore business      confidence, so that growth and development can be achieved      again in the emerging economies?  2.  And if yes, what will be the role to play for both the Small and       Medium Enterprises (SMEs) and the local governments? </vt:lpstr>
      <vt:lpstr>Slide 4</vt:lpstr>
      <vt:lpstr>Slide 5</vt:lpstr>
      <vt:lpstr>According to this definition, two largest emerging economies: China and India  The impact of the world financial crisis on the business, but especially on the SMEs in China  and India was also immense</vt:lpstr>
      <vt:lpstr>Some of these impacts are :</vt:lpstr>
      <vt:lpstr>Governmental facilities for restoring business confidence and for getting finance</vt:lpstr>
      <vt:lpstr> The case is different in the Caribbean Countries. </vt:lpstr>
      <vt:lpstr>  a. When a country has incomes from many different sources      that are not directly related to each other.  b. The export of one or a few products to various      countries (export markets). </vt:lpstr>
      <vt:lpstr>Despite the awareness of the benefits of a well-diversified economy, history shows us that most Caribbean countries, suffer from a lack of output and export diversification. </vt:lpstr>
      <vt:lpstr>**This financial crisis is an eye opener    Petrified by the decrease in sales, profit and other threats, managers often overlook that the crisis also offers significant opportunities to increase business performance.</vt:lpstr>
      <vt:lpstr>Notice that:  a. The government alone is not able to achieve growth and sustainable development.   b. All other sectors that are or have the potentials to be economically productive are      needed.   c. A poor economic diversification tends to have an unfavorable effect on the      productivity and  competitiveness of the other, lagging sectors.   d. Low productivity levels translate into high costs to produce goods /services                         - has a direct, negative effect on competitiveness,       - slowing economic growth and       - threatening a nation’s long-term and sustainable economic development</vt:lpstr>
      <vt:lpstr>Conclusion:  There is a clear link between economic diversification and sustainable development.   Both the governments and the entrepreneurs, and especially the SMEs, have to do their utmost in realizing economic growth and sustainable development</vt:lpstr>
      <vt:lpstr>        In the Caribbean most companies, entrepreneurs and other businesses are SMEs, producing different goods and services.   The problem: - Can’t compete with the large foreign companies.  - Don’t always comply with international rules and laws.  - Quality requirements (ISO and HACCP standards, environmental        rules etc.) can’t always be met. - Ability to invest in quality is very low.  - Output is not large enough to fully satisfy customer demands      </vt:lpstr>
      <vt:lpstr>       Risk  Leaving these SMEs without support can lead to:       a.  Large-scale failures in the economic tissue.       b.  Unpredictable social consequences at the macro-economic level.</vt:lpstr>
      <vt:lpstr>The jobs to be done by the SMEs:</vt:lpstr>
      <vt:lpstr>The jobs to be done by the SMEs: (Continued)</vt:lpstr>
      <vt:lpstr>The jobs to be done by the governments:</vt:lpstr>
      <vt:lpstr>The jobs to be done by the governments:(Continued) </vt:lpstr>
      <vt:lpstr>The jobs to be done by the governments: (Continued)</vt:lpstr>
      <vt:lpstr>I hope that this information can be used positively by the entrepreneurs as well as the policymakers of especially the Caribbean states to develop the SMEs more than ever, because there are several benefits of these kinds of entrepreneurs.    All the parties have to understand that there is a strong link between economic diversification and sustainability, and that economic diversification can reduce a nation’s economic volatility and increase its real activity performance. </vt:lpstr>
    </vt:vector>
  </TitlesOfParts>
  <Company>AdeKUS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Diversification Challenge for Caribbean Economies</dc:title>
  <dc:creator>AdeKUS</dc:creator>
  <cp:lastModifiedBy>bbf4</cp:lastModifiedBy>
  <cp:revision>215</cp:revision>
  <dcterms:created xsi:type="dcterms:W3CDTF">2010-09-09T04:29:03Z</dcterms:created>
  <dcterms:modified xsi:type="dcterms:W3CDTF">2011-06-30T18:42:23Z</dcterms:modified>
</cp:coreProperties>
</file>